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40"/>
  </p:notesMasterIdLst>
  <p:sldIdLst>
    <p:sldId id="384" r:id="rId2"/>
    <p:sldId id="392" r:id="rId3"/>
    <p:sldId id="394" r:id="rId4"/>
    <p:sldId id="395" r:id="rId5"/>
    <p:sldId id="396" r:id="rId6"/>
    <p:sldId id="397" r:id="rId7"/>
    <p:sldId id="398" r:id="rId8"/>
    <p:sldId id="262" r:id="rId9"/>
    <p:sldId id="367" r:id="rId10"/>
    <p:sldId id="399" r:id="rId11"/>
    <p:sldId id="400" r:id="rId12"/>
    <p:sldId id="391" r:id="rId13"/>
    <p:sldId id="371" r:id="rId14"/>
    <p:sldId id="379" r:id="rId15"/>
    <p:sldId id="380" r:id="rId16"/>
    <p:sldId id="381" r:id="rId17"/>
    <p:sldId id="382" r:id="rId18"/>
    <p:sldId id="383" r:id="rId19"/>
    <p:sldId id="313" r:id="rId20"/>
    <p:sldId id="373" r:id="rId21"/>
    <p:sldId id="374" r:id="rId22"/>
    <p:sldId id="404" r:id="rId23"/>
    <p:sldId id="405" r:id="rId24"/>
    <p:sldId id="366" r:id="rId25"/>
    <p:sldId id="347" r:id="rId26"/>
    <p:sldId id="345" r:id="rId27"/>
    <p:sldId id="406" r:id="rId28"/>
    <p:sldId id="407" r:id="rId29"/>
    <p:sldId id="341" r:id="rId30"/>
    <p:sldId id="365" r:id="rId31"/>
    <p:sldId id="339" r:id="rId32"/>
    <p:sldId id="370" r:id="rId33"/>
    <p:sldId id="372" r:id="rId34"/>
    <p:sldId id="368" r:id="rId35"/>
    <p:sldId id="369" r:id="rId36"/>
    <p:sldId id="260" r:id="rId37"/>
    <p:sldId id="343" r:id="rId38"/>
    <p:sldId id="283" r:id="rId39"/>
  </p:sldIdLst>
  <p:sldSz cx="9144000" cy="5143500" type="screen16x9"/>
  <p:notesSz cx="6858000" cy="9144000"/>
  <p:embeddedFontLst>
    <p:embeddedFont>
      <p:font typeface="Cardo" panose="020B0604020202020204" charset="-79"/>
      <p:regular r:id="rId41"/>
      <p:bold r:id="rId42"/>
      <p:italic r:id="rId43"/>
    </p:embeddedFont>
    <p:embeddedFont>
      <p:font typeface="Josefin Sans" pitchFamily="2" charset="0"/>
      <p:regular r:id="rId44"/>
      <p:bold r:id="rId45"/>
      <p:italic r:id="rId46"/>
      <p:boldItalic r:id="rId47"/>
    </p:embeddedFont>
    <p:embeddedFont>
      <p:font typeface="Karla" pitchFamily="2" charset="0"/>
      <p:regular r:id="rId48"/>
      <p:bold r:id="rId49"/>
    </p:embeddedFont>
    <p:embeddedFont>
      <p:font typeface="Open Sans" panose="020B0606030504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70EDE2-2D39-43B6-9B2F-3BF919B3E1E0}">
  <a:tblStyle styleId="{0970EDE2-2D39-43B6-9B2F-3BF919B3E1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A4ED92F9-3889-AA40-C69D-02B649A794F5}"/>
            </a:ext>
          </a:extLst>
        </p:cNvPr>
        <p:cNvGrpSpPr/>
        <p:nvPr/>
      </p:nvGrpSpPr>
      <p:grpSpPr>
        <a:xfrm>
          <a:off x="0" y="0"/>
          <a:ext cx="0" cy="0"/>
          <a:chOff x="0" y="0"/>
          <a:chExt cx="0" cy="0"/>
        </a:xfrm>
      </p:grpSpPr>
      <p:sp>
        <p:nvSpPr>
          <p:cNvPr id="213" name="Google Shape;213;g10c4e301897_0_0:notes">
            <a:extLst>
              <a:ext uri="{FF2B5EF4-FFF2-40B4-BE49-F238E27FC236}">
                <a16:creationId xmlns:a16="http://schemas.microsoft.com/office/drawing/2014/main" id="{5B481865-92CB-2B14-7D65-969316E207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a:extLst>
              <a:ext uri="{FF2B5EF4-FFF2-40B4-BE49-F238E27FC236}">
                <a16:creationId xmlns:a16="http://schemas.microsoft.com/office/drawing/2014/main" id="{3639AFB9-3EF0-3F9B-E7D1-703E693DF7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80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AC341C8-25A6-F974-DC0B-8B1321B6D6D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CADF26F-1B7B-4959-C416-75E2B81B1F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0151017-444B-E5F6-164A-924C8F3E13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39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56BF130-28E6-9A99-C2D2-654360AA391D}"/>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FA5A9F6-E8D4-AB5F-1C56-278DCC1C2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4F9E78C-963E-0357-65E1-6ABD6EB933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693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ABEC323-8BE8-5C3C-1946-6F1C4D243DE6}"/>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EC7B2FAB-BE46-52C3-F918-30C2E19E3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559ECA01-E0D0-CBA2-D0D1-A62B37D04A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7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C156473-1C13-2934-34DB-DB54C34CBE7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C788ECCB-AC99-AACF-9F80-6E9F0202F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67F788F-DB1B-F66A-AFA7-B0E260E954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7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B655065-1ED6-C6EC-8022-CC49F018A9B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AD55157-CA60-F6D2-4B9D-39F03CF31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AE3ED2C-A478-358F-9800-6F447017B0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547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2674F45-75F1-58F0-8CE1-B078348DE68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EF7042-CF52-6E09-8A74-4391E162DF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6D10F52C-E45E-A8DF-9511-F01DB9ECB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535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DA3CCBE-DD76-9B8D-5F02-D285F1EDE90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7ECEEC0-F74A-F6E9-B1FB-2A7A4791C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34CADCD0-FCBA-99CA-492D-6F286B03B3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93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A3086F04-0F75-8A3D-8476-A2E1C25F7E3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40339F7-F906-5D85-FD5B-47C478142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8C9CF902-D2F7-5E8F-2AC6-7DEA8FF53C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62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3F77AF7-4BAF-1FD2-49C4-80FE8ADC2A09}"/>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26138D43-9194-C901-EF69-68A402FB0F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7A249E8-FCDF-57E2-AC7A-E8BD6E8DED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088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19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CF00F9C-8F89-6FF3-4490-7B55341B58F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A75503E-C00B-69F6-58AB-A398D65D84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00A8A8E-A027-8228-4CF6-4AAE8DF2C4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222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BEBBC988-F837-86A7-A9A8-30734B691D46}"/>
            </a:ext>
          </a:extLst>
        </p:cNvPr>
        <p:cNvGrpSpPr/>
        <p:nvPr/>
      </p:nvGrpSpPr>
      <p:grpSpPr>
        <a:xfrm>
          <a:off x="0" y="0"/>
          <a:ext cx="0" cy="0"/>
          <a:chOff x="0" y="0"/>
          <a:chExt cx="0" cy="0"/>
        </a:xfrm>
      </p:grpSpPr>
      <p:sp>
        <p:nvSpPr>
          <p:cNvPr id="589" name="Google Shape;589;g110602e5875_0_2121:notes">
            <a:extLst>
              <a:ext uri="{FF2B5EF4-FFF2-40B4-BE49-F238E27FC236}">
                <a16:creationId xmlns:a16="http://schemas.microsoft.com/office/drawing/2014/main" id="{0A80D97E-BD43-4C81-579B-1FAE4EC5B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a:extLst>
              <a:ext uri="{FF2B5EF4-FFF2-40B4-BE49-F238E27FC236}">
                <a16:creationId xmlns:a16="http://schemas.microsoft.com/office/drawing/2014/main" id="{64260294-197F-4079-89AB-0459B369A8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662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6002C18-A210-0AB8-F512-F41F1DABE1C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2BA4CEC-0A87-B1D5-350E-07395F325D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D28ACFD-0C78-BF42-E8C3-C0903E593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230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04909B82-C78D-FDF3-1A86-B1889280C1F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DC65C22-7680-1513-B8E7-77230BCB3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471C6B9-0FF4-CC5E-B1F4-A14DDB7A9D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30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C70E4987-E90B-22BB-8599-737A121ED326}"/>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437BD905-04DB-3121-50DC-830EBEE04A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58DD47CC-4407-549B-8009-973CF3CB98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50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1754B54-99A9-6D4E-D741-6E5987A3C22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BC47AB0-CEBF-7589-0CD2-715FCCE40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13657BC-0E40-D9E1-4FCE-5148413E7F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52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1965FF61-531B-910B-AD61-A917E10448A0}"/>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FDEDBE4A-74C5-6500-3033-569CDCFF3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DD6FD73D-1DC9-6C2E-5AFE-E2654E26C2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1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F264B7E-79E5-C254-3F39-F7E180F27390}"/>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7122E29-2A95-5778-6A95-88CA5E2618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5459CDB7-EDDD-366E-CD89-E8E3BC344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58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228AA7D-F5B7-3E68-2004-D246577BE77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7E3E7CF5-C728-B67C-7744-42EE3C5196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93D6C96-6E20-DA69-926B-A2BFF5C84F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34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9CE1B30-6DCA-23D6-7300-89800AC3115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914C1E4-39F3-63D8-7407-06B9BB2385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64B7FD1F-9F1C-9936-5DC7-E45AEF47D9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26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0602e5875_0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0602e5875_0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408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2F6649CD-E0BC-1B52-0E64-740A3042F1AB}"/>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82E7ECA-2001-E5E1-95FC-F1833EEC3F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A738C2C-0503-C36B-EDFE-1A419B4B73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42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72A40D4A-DB27-D681-7443-2C1B5F78419E}"/>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D68653FF-DEE0-D377-297E-E043FFF602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1DAC0BCA-F120-DACC-257D-D7F2D81CA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031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345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14FABD1F-D036-1C6B-0E3E-7A898DA67E8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CDDF441-0590-0D22-C340-5598533915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3D774BC1-6FC1-6B1C-A7F2-CADFBB2260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206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79B8623-4791-B2FA-0362-8675549D0123}"/>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549CC83-DEDD-CD33-C24A-FE94185198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2E79EB1-BB77-AE98-AB98-3FC013E5F7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714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E3C4522-1363-27BA-2D87-2C775E9E8BDB}"/>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F407945-55D5-2C52-683C-78F267750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05399918-1356-7DAD-E0A9-D6CB8D3194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839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07A0208-AE56-422C-417B-EB3454809711}"/>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70F4F1A1-F426-AD60-4A28-62BC3145BE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228F43AE-5161-EE91-CEAC-22F77EE85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214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24F2AEE9-4A87-FE82-1632-CDBB629B281D}"/>
            </a:ext>
          </a:extLst>
        </p:cNvPr>
        <p:cNvGrpSpPr/>
        <p:nvPr/>
      </p:nvGrpSpPr>
      <p:grpSpPr>
        <a:xfrm>
          <a:off x="0" y="0"/>
          <a:ext cx="0" cy="0"/>
          <a:chOff x="0" y="0"/>
          <a:chExt cx="0" cy="0"/>
        </a:xfrm>
      </p:grpSpPr>
      <p:sp>
        <p:nvSpPr>
          <p:cNvPr id="278" name="Google Shape;278;g121caab1d12_0_0:notes">
            <a:extLst>
              <a:ext uri="{FF2B5EF4-FFF2-40B4-BE49-F238E27FC236}">
                <a16:creationId xmlns:a16="http://schemas.microsoft.com/office/drawing/2014/main" id="{6AF0C0F8-5197-B216-2A5A-DC38BDDA0E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a:extLst>
              <a:ext uri="{FF2B5EF4-FFF2-40B4-BE49-F238E27FC236}">
                <a16:creationId xmlns:a16="http://schemas.microsoft.com/office/drawing/2014/main" id="{3122D213-DD47-B660-9D98-AA7D3D6DBC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493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905FC3A7-66EF-E8A3-938D-409B15DB6DD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DA4CE0B-CDA6-D2B5-8539-BF5D154269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7069FA75-98ED-931E-6246-181CB4F4DB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180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E54914E-FFB7-356F-4B1E-17B5ECDC63F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632C18EF-20F6-A18C-450E-FC45E0BA6A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A85071F6-9C8F-770A-6835-66E8698D4E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89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6E71ABF-39CE-49FC-9999-667F77A72CF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51E5EAA-33C2-8927-B64E-518D44637A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1F868FB1-7DEC-2CC7-8CB9-E8E666531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8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5BCBAD25-78AF-C67C-C3C1-7EB90173F22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2405D95E-0F0D-7751-5228-B8C5BFB0B4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93746E53-6691-9CAC-4F0D-394466477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97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B744B484-32E1-2F84-E414-D7872CF4CEB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9C97D39D-1289-E589-6B9C-C5E0C9CC1B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13F714F-8C6E-1510-F457-565ECAB668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956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a:buNone/>
              <a:defRPr sz="1750">
                <a:latin typeface="Cardo"/>
                <a:ea typeface="Cardo"/>
                <a:cs typeface="Cardo"/>
                <a:sym typeface="Card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8"/>
          <p:cNvSpPr txBox="1">
            <a:spLocks noGrp="1"/>
          </p:cNvSpPr>
          <p:nvPr>
            <p:ph type="title" idx="2" hasCustomPrompt="1"/>
          </p:nvPr>
        </p:nvSpPr>
        <p:spPr>
          <a:xfrm>
            <a:off x="630300" y="2785500"/>
            <a:ext cx="15969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8"/>
          <p:cNvSpPr txBox="1">
            <a:spLocks noGrp="1"/>
          </p:cNvSpPr>
          <p:nvPr>
            <p:ph type="subTitle" idx="1"/>
          </p:nvPr>
        </p:nvSpPr>
        <p:spPr>
          <a:xfrm>
            <a:off x="2216050" y="4125778"/>
            <a:ext cx="45375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alphaModFix/>
          </a:blip>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alphaModFix/>
            </a:blip>
            <a:srcRect l="-30550" t="-21349" r="30550" b="21350"/>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alphaModFix/>
            </a:blip>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alphaModFix/>
            </a:blip>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alphaModFix/>
            </a:blip>
            <a:stretch>
              <a:fillRect/>
            </a:stretch>
          </p:blipFill>
          <p:spPr>
            <a:xfrm>
              <a:off x="7887441" y="936059"/>
              <a:ext cx="875027" cy="892182"/>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alphaModFix/>
            </a:blip>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alphaModFix/>
            </a:blip>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alphaModFix/>
            </a:blip>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alphaModFix/>
            </a:blip>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alphaModFix/>
            </a:blip>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alphaModFix/>
            </a:blip>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extLst>
      <p:ext uri="{BB962C8B-B14F-4D97-AF65-F5344CB8AC3E}">
        <p14:creationId xmlns:p14="http://schemas.microsoft.com/office/powerpoint/2010/main" val="289352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1pPr>
            <a:lvl2pPr marL="914400" lvl="1"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2pPr>
            <a:lvl3pPr marL="1371600" lvl="2"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3pPr>
            <a:lvl4pPr marL="1828800" lvl="3"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4pPr>
            <a:lvl5pPr marL="2286000" lvl="4"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5pPr>
            <a:lvl6pPr marL="2743200" lvl="5"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6pPr>
            <a:lvl7pPr marL="3200400" lvl="6"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7pPr>
            <a:lvl8pPr marL="3657600" lvl="7"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8pPr>
            <a:lvl9pPr marL="4114800" lvl="8" indent="-330200">
              <a:lnSpc>
                <a:spcPct val="100000"/>
              </a:lnSpc>
              <a:spcBef>
                <a:spcPts val="0"/>
              </a:spcBef>
              <a:spcAft>
                <a:spcPts val="0"/>
              </a:spcAft>
              <a:buClr>
                <a:schemeClr val="lt2"/>
              </a:buClr>
              <a:buSzPts val="1600"/>
              <a:buFont typeface="Cardo"/>
              <a:buChar char="■"/>
              <a:defRPr sz="1600">
                <a:solidFill>
                  <a:schemeClr val="lt2"/>
                </a:solidFill>
                <a:latin typeface="Cardo"/>
                <a:ea typeface="Cardo"/>
                <a:cs typeface="Cardo"/>
                <a:sym typeface="Card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64" r:id="rId6"/>
    <p:sldLayoutId id="2147483682" r:id="rId7"/>
    <p:sldLayoutId id="2147483683"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5">
          <a:extLst>
            <a:ext uri="{FF2B5EF4-FFF2-40B4-BE49-F238E27FC236}">
              <a16:creationId xmlns:a16="http://schemas.microsoft.com/office/drawing/2014/main" id="{793B71B9-5D40-05BC-D20D-2E8FD248AFA1}"/>
            </a:ext>
          </a:extLst>
        </p:cNvPr>
        <p:cNvGrpSpPr/>
        <p:nvPr/>
      </p:nvGrpSpPr>
      <p:grpSpPr>
        <a:xfrm>
          <a:off x="0" y="0"/>
          <a:ext cx="0" cy="0"/>
          <a:chOff x="0" y="0"/>
          <a:chExt cx="0" cy="0"/>
        </a:xfrm>
      </p:grpSpPr>
      <p:pic>
        <p:nvPicPr>
          <p:cNvPr id="216" name="Google Shape;216;p41">
            <a:extLst>
              <a:ext uri="{FF2B5EF4-FFF2-40B4-BE49-F238E27FC236}">
                <a16:creationId xmlns:a16="http://schemas.microsoft.com/office/drawing/2014/main" id="{45155546-C99E-B3E4-A429-287D8BB2A4BE}"/>
              </a:ext>
            </a:extLst>
          </p:cNvPr>
          <p:cNvPicPr preferRelativeResize="0"/>
          <p:nvPr/>
        </p:nvPicPr>
        <p:blipFill>
          <a:blip r:embed="rId3">
            <a:alphaModFix/>
          </a:blip>
          <a:stretch>
            <a:fillRect/>
          </a:stretch>
        </p:blipFill>
        <p:spPr>
          <a:xfrm>
            <a:off x="5109125" y="-889800"/>
            <a:ext cx="3571874" cy="3555501"/>
          </a:xfrm>
          <a:prstGeom prst="rect">
            <a:avLst/>
          </a:prstGeom>
          <a:noFill/>
          <a:ln>
            <a:noFill/>
          </a:ln>
        </p:spPr>
      </p:pic>
      <p:pic>
        <p:nvPicPr>
          <p:cNvPr id="217" name="Google Shape;217;p41">
            <a:extLst>
              <a:ext uri="{FF2B5EF4-FFF2-40B4-BE49-F238E27FC236}">
                <a16:creationId xmlns:a16="http://schemas.microsoft.com/office/drawing/2014/main" id="{9CF1BCED-C4A7-2C02-E55E-3D689825F2BE}"/>
              </a:ext>
            </a:extLst>
          </p:cNvPr>
          <p:cNvPicPr preferRelativeResize="0"/>
          <p:nvPr/>
        </p:nvPicPr>
        <p:blipFill>
          <a:blip r:embed="rId3">
            <a:alphaModFix/>
          </a:blip>
          <a:stretch>
            <a:fillRect/>
          </a:stretch>
        </p:blipFill>
        <p:spPr>
          <a:xfrm flipH="1">
            <a:off x="6090600" y="2991075"/>
            <a:ext cx="3571874" cy="3555501"/>
          </a:xfrm>
          <a:prstGeom prst="rect">
            <a:avLst/>
          </a:prstGeom>
          <a:noFill/>
          <a:ln>
            <a:noFill/>
          </a:ln>
        </p:spPr>
      </p:pic>
      <p:sp>
        <p:nvSpPr>
          <p:cNvPr id="218" name="Google Shape;218;p41">
            <a:extLst>
              <a:ext uri="{FF2B5EF4-FFF2-40B4-BE49-F238E27FC236}">
                <a16:creationId xmlns:a16="http://schemas.microsoft.com/office/drawing/2014/main" id="{851A59BE-7660-B8B5-D97E-2D16776FEC02}"/>
              </a:ext>
            </a:extLst>
          </p:cNvPr>
          <p:cNvSpPr txBox="1">
            <a:spLocks noGrp="1"/>
          </p:cNvSpPr>
          <p:nvPr>
            <p:ph type="ctrTitle"/>
          </p:nvPr>
        </p:nvSpPr>
        <p:spPr>
          <a:xfrm>
            <a:off x="265217" y="1363473"/>
            <a:ext cx="5479757" cy="2511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dirty="0"/>
              <a:t>Application Security and Vulnerability Testing</a:t>
            </a:r>
            <a:br>
              <a:rPr lang="en-US" sz="5000" dirty="0"/>
            </a:br>
            <a:r>
              <a:rPr lang="en-US" sz="1400">
                <a:solidFill>
                  <a:schemeClr val="tx2"/>
                </a:solidFill>
              </a:rPr>
              <a:t>Week 9: </a:t>
            </a:r>
            <a:r>
              <a:rPr lang="en-US" sz="1400" dirty="0">
                <a:solidFill>
                  <a:schemeClr val="tx2"/>
                </a:solidFill>
              </a:rPr>
              <a:t>By </a:t>
            </a:r>
            <a:r>
              <a:rPr lang="en-US" sz="1400" b="1" dirty="0">
                <a:solidFill>
                  <a:srgbClr val="00B050"/>
                </a:solidFill>
                <a:effectLst>
                  <a:outerShdw blurRad="38100" dist="38100" dir="2700000" algn="tl">
                    <a:srgbClr val="000000">
                      <a:alpha val="43137"/>
                    </a:srgbClr>
                  </a:outerShdw>
                </a:effectLst>
              </a:rPr>
              <a:t>Oracle</a:t>
            </a:r>
          </a:p>
        </p:txBody>
      </p:sp>
      <p:pic>
        <p:nvPicPr>
          <p:cNvPr id="220" name="Google Shape;220;p41">
            <a:extLst>
              <a:ext uri="{FF2B5EF4-FFF2-40B4-BE49-F238E27FC236}">
                <a16:creationId xmlns:a16="http://schemas.microsoft.com/office/drawing/2014/main" id="{C7909BAC-DD20-EC04-7D48-929A9B441824}"/>
              </a:ext>
            </a:extLst>
          </p:cNvPr>
          <p:cNvPicPr preferRelativeResize="0"/>
          <p:nvPr/>
        </p:nvPicPr>
        <p:blipFill>
          <a:blip r:embed="rId4">
            <a:alphaModFix/>
          </a:blip>
          <a:stretch>
            <a:fillRect/>
          </a:stretch>
        </p:blipFill>
        <p:spPr>
          <a:xfrm>
            <a:off x="6633750" y="1682925"/>
            <a:ext cx="1797024" cy="1872659"/>
          </a:xfrm>
          <a:prstGeom prst="rect">
            <a:avLst/>
          </a:prstGeom>
          <a:noFill/>
          <a:ln>
            <a:noFill/>
          </a:ln>
        </p:spPr>
      </p:pic>
      <p:pic>
        <p:nvPicPr>
          <p:cNvPr id="221" name="Google Shape;221;p41">
            <a:extLst>
              <a:ext uri="{FF2B5EF4-FFF2-40B4-BE49-F238E27FC236}">
                <a16:creationId xmlns:a16="http://schemas.microsoft.com/office/drawing/2014/main" id="{9EB291DF-6140-042B-94DD-A67515AC3328}"/>
              </a:ext>
            </a:extLst>
          </p:cNvPr>
          <p:cNvPicPr preferRelativeResize="0"/>
          <p:nvPr/>
        </p:nvPicPr>
        <p:blipFill>
          <a:blip r:embed="rId5">
            <a:alphaModFix/>
          </a:blip>
          <a:stretch>
            <a:fillRect/>
          </a:stretch>
        </p:blipFill>
        <p:spPr>
          <a:xfrm>
            <a:off x="5820450" y="1207077"/>
            <a:ext cx="2685800" cy="2685800"/>
          </a:xfrm>
          <a:prstGeom prst="rect">
            <a:avLst/>
          </a:prstGeom>
          <a:noFill/>
          <a:ln>
            <a:noFill/>
          </a:ln>
        </p:spPr>
      </p:pic>
      <p:pic>
        <p:nvPicPr>
          <p:cNvPr id="222" name="Google Shape;222;p41">
            <a:extLst>
              <a:ext uri="{FF2B5EF4-FFF2-40B4-BE49-F238E27FC236}">
                <a16:creationId xmlns:a16="http://schemas.microsoft.com/office/drawing/2014/main" id="{E64BA799-3C22-2D5C-6552-5201F761DD58}"/>
              </a:ext>
            </a:extLst>
          </p:cNvPr>
          <p:cNvPicPr preferRelativeResize="0"/>
          <p:nvPr/>
        </p:nvPicPr>
        <p:blipFill>
          <a:blip r:embed="rId6">
            <a:alphaModFix/>
          </a:blip>
          <a:stretch>
            <a:fillRect/>
          </a:stretch>
        </p:blipFill>
        <p:spPr>
          <a:xfrm rot="1685820">
            <a:off x="5804150" y="1973400"/>
            <a:ext cx="1797025" cy="1690971"/>
          </a:xfrm>
          <a:prstGeom prst="rect">
            <a:avLst/>
          </a:prstGeom>
          <a:noFill/>
          <a:ln>
            <a:noFill/>
          </a:ln>
        </p:spPr>
      </p:pic>
      <p:pic>
        <p:nvPicPr>
          <p:cNvPr id="223" name="Google Shape;223;p41">
            <a:extLst>
              <a:ext uri="{FF2B5EF4-FFF2-40B4-BE49-F238E27FC236}">
                <a16:creationId xmlns:a16="http://schemas.microsoft.com/office/drawing/2014/main" id="{0E27FEF4-D967-B568-675D-44ECF89FB0AF}"/>
              </a:ext>
            </a:extLst>
          </p:cNvPr>
          <p:cNvPicPr preferRelativeResize="0"/>
          <p:nvPr/>
        </p:nvPicPr>
        <p:blipFill>
          <a:blip r:embed="rId7">
            <a:alphaModFix/>
          </a:blip>
          <a:stretch>
            <a:fillRect/>
          </a:stretch>
        </p:blipFill>
        <p:spPr>
          <a:xfrm rot="-6298734">
            <a:off x="5502566" y="877290"/>
            <a:ext cx="1775043" cy="1600522"/>
          </a:xfrm>
          <a:prstGeom prst="rect">
            <a:avLst/>
          </a:prstGeom>
          <a:noFill/>
          <a:ln>
            <a:noFill/>
          </a:ln>
        </p:spPr>
      </p:pic>
      <p:pic>
        <p:nvPicPr>
          <p:cNvPr id="224" name="Google Shape;224;p41">
            <a:extLst>
              <a:ext uri="{FF2B5EF4-FFF2-40B4-BE49-F238E27FC236}">
                <a16:creationId xmlns:a16="http://schemas.microsoft.com/office/drawing/2014/main" id="{CCAF027E-AE8D-A5BB-2C73-89F704C795F7}"/>
              </a:ext>
            </a:extLst>
          </p:cNvPr>
          <p:cNvPicPr preferRelativeResize="0"/>
          <p:nvPr/>
        </p:nvPicPr>
        <p:blipFill>
          <a:blip r:embed="rId8">
            <a:alphaModFix/>
          </a:blip>
          <a:stretch>
            <a:fillRect/>
          </a:stretch>
        </p:blipFill>
        <p:spPr>
          <a:xfrm>
            <a:off x="7540650" y="665775"/>
            <a:ext cx="588600" cy="618625"/>
          </a:xfrm>
          <a:prstGeom prst="rect">
            <a:avLst/>
          </a:prstGeom>
          <a:noFill/>
          <a:ln>
            <a:noFill/>
          </a:ln>
        </p:spPr>
      </p:pic>
      <p:pic>
        <p:nvPicPr>
          <p:cNvPr id="225" name="Google Shape;225;p41">
            <a:extLst>
              <a:ext uri="{FF2B5EF4-FFF2-40B4-BE49-F238E27FC236}">
                <a16:creationId xmlns:a16="http://schemas.microsoft.com/office/drawing/2014/main" id="{065D57B4-21F2-6674-D1C4-4B0C228402CC}"/>
              </a:ext>
            </a:extLst>
          </p:cNvPr>
          <p:cNvPicPr preferRelativeResize="0"/>
          <p:nvPr/>
        </p:nvPicPr>
        <p:blipFill>
          <a:blip r:embed="rId9">
            <a:alphaModFix/>
          </a:blip>
          <a:stretch>
            <a:fillRect/>
          </a:stretch>
        </p:blipFill>
        <p:spPr>
          <a:xfrm>
            <a:off x="5820450" y="3804825"/>
            <a:ext cx="839381" cy="803750"/>
          </a:xfrm>
          <a:prstGeom prst="rect">
            <a:avLst/>
          </a:prstGeom>
          <a:noFill/>
          <a:ln>
            <a:noFill/>
          </a:ln>
        </p:spPr>
      </p:pic>
    </p:spTree>
    <p:extLst>
      <p:ext uri="{BB962C8B-B14F-4D97-AF65-F5344CB8AC3E}">
        <p14:creationId xmlns:p14="http://schemas.microsoft.com/office/powerpoint/2010/main" val="237521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16575837-CC8A-AC0E-7960-B85798D67ED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28F48D7-280F-D754-0802-7DE198DA4FB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r>
              <a:rPr lang="en-US" b="1" dirty="0"/>
              <a:t>Examples of Key Threats</a:t>
            </a:r>
            <a:endParaRPr lang="en-US" dirty="0"/>
          </a:p>
        </p:txBody>
      </p:sp>
      <p:sp>
        <p:nvSpPr>
          <p:cNvPr id="261" name="Google Shape;261;p44">
            <a:extLst>
              <a:ext uri="{FF2B5EF4-FFF2-40B4-BE49-F238E27FC236}">
                <a16:creationId xmlns:a16="http://schemas.microsoft.com/office/drawing/2014/main" id="{C0A60F09-AC7F-497A-3127-5A87E43D90C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SQL Injection</a:t>
            </a:r>
            <a:r>
              <a:rPr lang="en-US" dirty="0"/>
              <a:t>: SQL Injection vulnerabilities occur when user inputs are directly included in SQL queries without proper sanitization or use of parameterized queries</a:t>
            </a:r>
          </a:p>
          <a:p>
            <a:pPr>
              <a:buFont typeface="Arial" panose="020B0604020202020204" pitchFamily="34" charset="0"/>
              <a:buChar char="•"/>
            </a:pPr>
            <a:endParaRPr lang="en-US" dirty="0"/>
          </a:p>
          <a:p>
            <a:pPr>
              <a:buFont typeface="Arial" panose="020B0604020202020204" pitchFamily="34" charset="0"/>
              <a:buChar char="•"/>
            </a:pPr>
            <a:r>
              <a:rPr lang="en-US" b="1" dirty="0"/>
              <a:t>Cross-Site Scripting (XSS)</a:t>
            </a:r>
            <a:r>
              <a:rPr lang="en-US" dirty="0"/>
              <a:t>: XSS vulnerabilities arise when an application accepts user input and outputs it in the browser without adequate escaping or sanitization, allowing attackers to inject malicious scripts that run in users' browsers.</a:t>
            </a:r>
          </a:p>
          <a:p>
            <a:pPr marL="177800" indent="0">
              <a:buNone/>
            </a:pPr>
            <a:endParaRPr lang="en-US" dirty="0"/>
          </a:p>
        </p:txBody>
      </p:sp>
      <p:pic>
        <p:nvPicPr>
          <p:cNvPr id="262" name="Google Shape;262;p44">
            <a:extLst>
              <a:ext uri="{FF2B5EF4-FFF2-40B4-BE49-F238E27FC236}">
                <a16:creationId xmlns:a16="http://schemas.microsoft.com/office/drawing/2014/main" id="{6CDFC698-A82B-FA5D-A43F-C3709F4D174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7435541-C6E8-D5F5-C212-7FAB1CF9BA22}"/>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9DA29DE8-4043-5617-BFE9-65DDF4869F12}"/>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DA7F230-4D2B-31A7-E446-28DC9A783F1B}"/>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DCF92E9D-C7F7-3B30-BDBA-37DD77D07B69}"/>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EB1E4460-714D-929C-4285-F958BF0AFFCC}"/>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D56548E3-B49E-5BD6-D346-38E967E715C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46610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1E6E94E6-5B8C-3697-ACCC-D3057E3ADC6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C149B41-4793-6910-D49C-9A02458532B4}"/>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r>
              <a:rPr lang="en-US" b="1" dirty="0"/>
              <a:t>Examples of Key Threats</a:t>
            </a:r>
            <a:endParaRPr lang="en-US" dirty="0"/>
          </a:p>
        </p:txBody>
      </p:sp>
      <p:sp>
        <p:nvSpPr>
          <p:cNvPr id="261" name="Google Shape;261;p44">
            <a:extLst>
              <a:ext uri="{FF2B5EF4-FFF2-40B4-BE49-F238E27FC236}">
                <a16:creationId xmlns:a16="http://schemas.microsoft.com/office/drawing/2014/main" id="{D3603424-181F-239C-B219-48880FAB4C7D}"/>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Cross-Site Request Forgery</a:t>
            </a:r>
            <a:r>
              <a:rPr lang="en-US" dirty="0"/>
              <a:t> (CSRF): CSRF occurs when an attacker tricks a user into unknowingly submitting a request (e.g., form submission, API call) that executes actions on their behalf without proper authorization, often by exploiting session cookies.</a:t>
            </a:r>
          </a:p>
          <a:p>
            <a:pPr>
              <a:buFont typeface="Arial" panose="020B0604020202020204" pitchFamily="34" charset="0"/>
              <a:buChar char="•"/>
            </a:pPr>
            <a:endParaRPr lang="en-US" dirty="0"/>
          </a:p>
          <a:p>
            <a:pPr marL="177800" indent="0">
              <a:buNone/>
            </a:pPr>
            <a:endParaRPr lang="en-US" dirty="0"/>
          </a:p>
          <a:p>
            <a:pPr marL="177800" indent="0">
              <a:buNone/>
            </a:pPr>
            <a:r>
              <a:rPr lang="en-US" dirty="0"/>
              <a:t>What are the typical targets of each of these vulnerabilities?</a:t>
            </a:r>
          </a:p>
        </p:txBody>
      </p:sp>
      <p:pic>
        <p:nvPicPr>
          <p:cNvPr id="262" name="Google Shape;262;p44">
            <a:extLst>
              <a:ext uri="{FF2B5EF4-FFF2-40B4-BE49-F238E27FC236}">
                <a16:creationId xmlns:a16="http://schemas.microsoft.com/office/drawing/2014/main" id="{2A50D539-F8A1-4C32-91F0-E935781F936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5E4EFA8E-1255-76D6-4ECC-156C9196D6D7}"/>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83652A3-C1DC-BFA0-370C-E8878EF4246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515F4FC-847E-E2B0-4F25-587DFBC82DB6}"/>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7943D13-37D0-3D6B-B2DE-3D4F251F06D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54ADBC60-5A57-FD2B-A6B7-BA0BFD9D6DDE}"/>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3D65993A-D1EC-99C7-09B5-A270EF8269D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64829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DEE17F9A-2AAA-5BFA-F8E7-1AE612CF0FDE}"/>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3589A476-A8AA-D28B-7C7A-074CC84FBC84}"/>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Application Security Testing</a:t>
            </a:r>
            <a:endParaRPr dirty="0"/>
          </a:p>
        </p:txBody>
      </p:sp>
      <p:sp>
        <p:nvSpPr>
          <p:cNvPr id="310" name="Google Shape;310;p47">
            <a:extLst>
              <a:ext uri="{FF2B5EF4-FFF2-40B4-BE49-F238E27FC236}">
                <a16:creationId xmlns:a16="http://schemas.microsoft.com/office/drawing/2014/main" id="{9FF4481A-7700-1693-6A2E-096BDBB0CBB1}"/>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pic>
        <p:nvPicPr>
          <p:cNvPr id="312" name="Google Shape;312;p47">
            <a:extLst>
              <a:ext uri="{FF2B5EF4-FFF2-40B4-BE49-F238E27FC236}">
                <a16:creationId xmlns:a16="http://schemas.microsoft.com/office/drawing/2014/main" id="{7EF48260-8876-93FA-2702-7DEB173165E8}"/>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CA27A95C-9179-6408-0E71-20DAF546D65B}"/>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8041508E-5938-F400-424D-DB7D06F3C4B1}"/>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55C5A7D4-21A5-422A-6FDC-DC214D1A481E}"/>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B841F3C3-4DF9-80B0-0704-86DB566A14AA}"/>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0F29AB2C-1FC9-0383-B4C5-3B49BA73B6C7}"/>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67551182-19A2-BDD3-1124-1D1DFDF8FAE8}"/>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102808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B4FFBAFB-2A04-7F75-4BEC-2871361209A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9FAB08B-7753-9AAB-10E1-00BE9AB703A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security features</a:t>
            </a:r>
          </a:p>
        </p:txBody>
      </p:sp>
      <p:sp>
        <p:nvSpPr>
          <p:cNvPr id="261" name="Google Shape;261;p44">
            <a:extLst>
              <a:ext uri="{FF2B5EF4-FFF2-40B4-BE49-F238E27FC236}">
                <a16:creationId xmlns:a16="http://schemas.microsoft.com/office/drawing/2014/main" id="{8AE68870-9475-3BCF-E548-76874C03875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Different types of application security features include authentication, authorization, encryption, logging, and application security testing. Developers can also code applications to reduce security vulnerabilities.</a:t>
            </a:r>
            <a:endParaRPr lang="en-US" dirty="0"/>
          </a:p>
        </p:txBody>
      </p:sp>
      <p:pic>
        <p:nvPicPr>
          <p:cNvPr id="262" name="Google Shape;262;p44">
            <a:extLst>
              <a:ext uri="{FF2B5EF4-FFF2-40B4-BE49-F238E27FC236}">
                <a16:creationId xmlns:a16="http://schemas.microsoft.com/office/drawing/2014/main" id="{68289549-3952-AA97-A316-2AAD39CDDB3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465AE68-55F9-BAD9-B951-756CCDDD13A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2E463FE-35FA-0D06-25AA-A0E96012C7E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70177D6-ED4D-5CE2-5BFB-30E7982C00BB}"/>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E113DDB3-9424-E602-CCFA-2C97FF2ACECB}"/>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00F7F008-3285-255E-6613-BA4CCE20FAE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95F4C45-4041-868A-D616-EA9D36CB0497}"/>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816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780DC8B-D8C1-6134-4678-BB24EB35833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A990F11-D630-C575-E950-10DCB5491554}"/>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Authentication</a:t>
            </a:r>
          </a:p>
        </p:txBody>
      </p:sp>
      <p:sp>
        <p:nvSpPr>
          <p:cNvPr id="261" name="Google Shape;261;p44">
            <a:extLst>
              <a:ext uri="{FF2B5EF4-FFF2-40B4-BE49-F238E27FC236}">
                <a16:creationId xmlns:a16="http://schemas.microsoft.com/office/drawing/2014/main" id="{515EF197-B00A-C0FC-656E-C701FA2DDC60}"/>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When software developers build procedures into an application to ensure that only authorized users gain access to it. Authentication procedures ensure that a user is who they say they are. This can be accomplished by requiring the user to provide a user name and password when logging in to an application</a:t>
            </a:r>
            <a:endParaRPr lang="en-US" dirty="0"/>
          </a:p>
        </p:txBody>
      </p:sp>
      <p:pic>
        <p:nvPicPr>
          <p:cNvPr id="262" name="Google Shape;262;p44">
            <a:extLst>
              <a:ext uri="{FF2B5EF4-FFF2-40B4-BE49-F238E27FC236}">
                <a16:creationId xmlns:a16="http://schemas.microsoft.com/office/drawing/2014/main" id="{83109398-5ADB-6546-36C5-64F56D1C3F8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A2543BA-FBCB-2DD3-59D1-9B61313B176F}"/>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36E8AC47-6588-88A9-22D0-6556F17F4DB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95D60129-2CEE-2840-C42F-D20D64B6DD10}"/>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AC6DAADC-2DCF-E515-9762-F22A80AA7FB8}"/>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265C9B4-E1A3-BE77-F8B5-0272744D0560}"/>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802BE63-8A6C-6E9C-39BE-442C669514D1}"/>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93532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86F78E61-576A-C1CC-E3D2-9977DA93157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FFFC526E-6CD0-1071-FB2A-A58610B863D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Authorization</a:t>
            </a:r>
          </a:p>
        </p:txBody>
      </p:sp>
      <p:sp>
        <p:nvSpPr>
          <p:cNvPr id="261" name="Google Shape;261;p44">
            <a:extLst>
              <a:ext uri="{FF2B5EF4-FFF2-40B4-BE49-F238E27FC236}">
                <a16:creationId xmlns:a16="http://schemas.microsoft.com/office/drawing/2014/main" id="{20B734C9-6C69-D892-8CA5-CB973E8DEE26}"/>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After a user has been authenticated, the user may be authorized to access and use the application</a:t>
            </a:r>
            <a:endParaRPr lang="en-US" dirty="0"/>
          </a:p>
        </p:txBody>
      </p:sp>
      <p:pic>
        <p:nvPicPr>
          <p:cNvPr id="262" name="Google Shape;262;p44">
            <a:extLst>
              <a:ext uri="{FF2B5EF4-FFF2-40B4-BE49-F238E27FC236}">
                <a16:creationId xmlns:a16="http://schemas.microsoft.com/office/drawing/2014/main" id="{0CBA48CA-69F7-6386-7DEB-583E2C046D0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80E231E7-7FE7-1F58-E1A8-308F609BF72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4DA927AD-5822-EF08-A965-41758B2F834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5956C19-C330-E118-7F7B-B9C038D1509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994281C-63EB-8B6D-0DCF-02A64FA81534}"/>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D0518034-4CD3-EB62-67B3-3D71D992DEEC}"/>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602234F-04F2-305A-5859-98E714F6737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89545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5FDB1D24-ABD4-F399-7267-A08D1605EC5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3E9B99F-B0A6-613A-0714-6ADA494E74BD}"/>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Encryption</a:t>
            </a:r>
          </a:p>
        </p:txBody>
      </p:sp>
      <p:sp>
        <p:nvSpPr>
          <p:cNvPr id="261" name="Google Shape;261;p44">
            <a:extLst>
              <a:ext uri="{FF2B5EF4-FFF2-40B4-BE49-F238E27FC236}">
                <a16:creationId xmlns:a16="http://schemas.microsoft.com/office/drawing/2014/main" id="{92DF5CC9-B2EF-3064-EF75-38F7A15FF8C9}"/>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After a user has been authenticated and is using the application, other security measures can protect sensitive data from being seen or even used by a cybercriminal.</a:t>
            </a:r>
            <a:endParaRPr lang="en-US" dirty="0"/>
          </a:p>
        </p:txBody>
      </p:sp>
      <p:pic>
        <p:nvPicPr>
          <p:cNvPr id="262" name="Google Shape;262;p44">
            <a:extLst>
              <a:ext uri="{FF2B5EF4-FFF2-40B4-BE49-F238E27FC236}">
                <a16:creationId xmlns:a16="http://schemas.microsoft.com/office/drawing/2014/main" id="{0E6200C0-D5CA-2215-E788-E3017437457D}"/>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A6646AFB-3D2A-44AB-D10B-4CFBF693EE0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2983E2C-163C-5DF5-1219-794DC9608470}"/>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E181EB5-BFB9-123D-7C10-E2A7A08BBB0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139023E-4B5A-0C80-7484-626FFF6CAD4D}"/>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C3ED5593-85FE-ABCD-8596-9A10FE37E02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C1A75DD9-A789-DDB8-4DF7-96FE7DC545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240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C9305482-E8DB-A3C4-0AA4-1D44646324E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F5C981E-8000-4ACE-78E3-685206BFCF97}"/>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Logging</a:t>
            </a:r>
          </a:p>
        </p:txBody>
      </p:sp>
      <p:sp>
        <p:nvSpPr>
          <p:cNvPr id="261" name="Google Shape;261;p44">
            <a:extLst>
              <a:ext uri="{FF2B5EF4-FFF2-40B4-BE49-F238E27FC236}">
                <a16:creationId xmlns:a16="http://schemas.microsoft.com/office/drawing/2014/main" id="{A5E6C7EA-4A03-E48B-1052-BE55FC98146A}"/>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If there is a security breach in an application, logging can help identify who got access to the data and how. Application log files provide a time-stamped record of which aspects of the application were accessed and by whom.</a:t>
            </a:r>
            <a:endParaRPr lang="en-US" dirty="0"/>
          </a:p>
        </p:txBody>
      </p:sp>
      <p:pic>
        <p:nvPicPr>
          <p:cNvPr id="262" name="Google Shape;262;p44">
            <a:extLst>
              <a:ext uri="{FF2B5EF4-FFF2-40B4-BE49-F238E27FC236}">
                <a16:creationId xmlns:a16="http://schemas.microsoft.com/office/drawing/2014/main" id="{4CDDA5CD-D337-A633-CC65-9BBE116A22C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1ED5366A-B0E5-30E5-1363-EAD6358C986C}"/>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7B5EA20-41C1-BA63-C08F-D64FB4D20E6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4FA831C7-C8D5-A66E-280C-E885AEC7D2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5909D49-C87E-A671-A7AE-F4A557F8A012}"/>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4D49B73D-1BD1-77C5-C79D-7B8694578E6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DD55BFBC-FE89-62AD-CF69-C9AFFFB8038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44099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3EE3958C-C88A-D93C-3E0E-A9167720F71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015C87B-51AA-4E8D-885B-CEB6941B19C2}"/>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security testing</a:t>
            </a:r>
          </a:p>
        </p:txBody>
      </p:sp>
      <p:sp>
        <p:nvSpPr>
          <p:cNvPr id="261" name="Google Shape;261;p44">
            <a:extLst>
              <a:ext uri="{FF2B5EF4-FFF2-40B4-BE49-F238E27FC236}">
                <a16:creationId xmlns:a16="http://schemas.microsoft.com/office/drawing/2014/main" id="{389F1073-0952-9305-68F6-17B5EF890BBF}"/>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 necessary process to ensure that all of these security controls work properly</a:t>
            </a:r>
            <a:endParaRPr lang="en-US" dirty="0"/>
          </a:p>
        </p:txBody>
      </p:sp>
      <p:pic>
        <p:nvPicPr>
          <p:cNvPr id="262" name="Google Shape;262;p44">
            <a:extLst>
              <a:ext uri="{FF2B5EF4-FFF2-40B4-BE49-F238E27FC236}">
                <a16:creationId xmlns:a16="http://schemas.microsoft.com/office/drawing/2014/main" id="{B992D998-5093-624F-9867-24170708206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7891BEE-BB07-9296-AEC0-D68D284A08ED}"/>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4E1C3545-1206-CA44-A942-38A1223D15D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DB51BE61-D2C3-05A6-C256-4805E30A0762}"/>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D56C4A-AC49-A3B1-CB17-2FE4417EBEB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E145AC8C-14A2-D730-D574-4FAEF96B1D9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6EF7A41-903A-91EE-7790-64730C2D154C}"/>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076732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application security testing?</a:t>
            </a:r>
            <a:endParaRPr dirty="0"/>
          </a:p>
        </p:txBody>
      </p:sp>
      <p:sp>
        <p:nvSpPr>
          <p:cNvPr id="261" name="Google Shape;261;p44"/>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Application testing refers to testing any software application using scripts, tools, or test automation frameworks to identify errors. It helps teams release bug-free and robust software applications into the real world.</a:t>
            </a:r>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71224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4077184B-D094-CC94-2D97-73D77AA748B7}"/>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B8EAA28-B8E0-86E3-14F1-D901D704129E}"/>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How do applications work?</a:t>
            </a:r>
            <a:endParaRPr dirty="0"/>
          </a:p>
        </p:txBody>
      </p:sp>
      <p:sp>
        <p:nvSpPr>
          <p:cNvPr id="261" name="Google Shape;261;p44">
            <a:extLst>
              <a:ext uri="{FF2B5EF4-FFF2-40B4-BE49-F238E27FC236}">
                <a16:creationId xmlns:a16="http://schemas.microsoft.com/office/drawing/2014/main" id="{E0EB9B92-EC39-C19C-A9B9-242EC91EA0A6}"/>
              </a:ext>
            </a:extLst>
          </p:cNvPr>
          <p:cNvSpPr txBox="1">
            <a:spLocks noGrp="1"/>
          </p:cNvSpPr>
          <p:nvPr>
            <p:ph type="body" idx="1"/>
          </p:nvPr>
        </p:nvSpPr>
        <p:spPr>
          <a:xfrm>
            <a:off x="5343360" y="1717020"/>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Applications are collections of code that allow users to perform specific tasks, interact with data, and connect with other systems.</a:t>
            </a:r>
          </a:p>
        </p:txBody>
      </p:sp>
      <p:pic>
        <p:nvPicPr>
          <p:cNvPr id="262" name="Google Shape;262;p44">
            <a:extLst>
              <a:ext uri="{FF2B5EF4-FFF2-40B4-BE49-F238E27FC236}">
                <a16:creationId xmlns:a16="http://schemas.microsoft.com/office/drawing/2014/main" id="{1AC75A68-5A84-B12D-788C-E2B0DB1BDA3E}"/>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A073A009-75DA-91A2-A96F-539580D85708}"/>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8570018D-0C44-BC13-7361-9D9F1D7ABC2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0ED34F93-1F16-6021-DCA5-5FA8265C721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DA904D9D-733D-8A8B-F7BE-CC9C37BDFE0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90F4D77-DA54-190D-FDB4-EF11DBE6AF83}"/>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79CAC105-B56A-43D0-DCCD-20F0D68B872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F858BA46-FB88-6D3A-A007-6E027C744F41}"/>
              </a:ext>
            </a:extLst>
          </p:cNvPr>
          <p:cNvPicPr>
            <a:picLocks noChangeAspect="1"/>
          </p:cNvPicPr>
          <p:nvPr/>
        </p:nvPicPr>
        <p:blipFill>
          <a:blip r:embed="rId10"/>
          <a:stretch>
            <a:fillRect/>
          </a:stretch>
        </p:blipFill>
        <p:spPr>
          <a:xfrm>
            <a:off x="127240" y="1835110"/>
            <a:ext cx="5121084" cy="2491956"/>
          </a:xfrm>
          <a:prstGeom prst="rect">
            <a:avLst/>
          </a:prstGeom>
        </p:spPr>
      </p:pic>
    </p:spTree>
    <p:extLst>
      <p:ext uri="{BB962C8B-B14F-4D97-AF65-F5344CB8AC3E}">
        <p14:creationId xmlns:p14="http://schemas.microsoft.com/office/powerpoint/2010/main" val="2152417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FF139547-B06F-AB59-3682-9215BF1D470A}"/>
            </a:ext>
          </a:extLst>
        </p:cNvPr>
        <p:cNvGrpSpPr/>
        <p:nvPr/>
      </p:nvGrpSpPr>
      <p:grpSpPr>
        <a:xfrm>
          <a:off x="0" y="0"/>
          <a:ext cx="0" cy="0"/>
          <a:chOff x="0" y="0"/>
          <a:chExt cx="0" cy="0"/>
        </a:xfrm>
      </p:grpSpPr>
      <p:pic>
        <p:nvPicPr>
          <p:cNvPr id="592" name="Google Shape;592;p60">
            <a:extLst>
              <a:ext uri="{FF2B5EF4-FFF2-40B4-BE49-F238E27FC236}">
                <a16:creationId xmlns:a16="http://schemas.microsoft.com/office/drawing/2014/main" id="{65113877-E582-261B-9BBB-DBA039F7EEA9}"/>
              </a:ext>
            </a:extLst>
          </p:cNvPr>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a:extLst>
              <a:ext uri="{FF2B5EF4-FFF2-40B4-BE49-F238E27FC236}">
                <a16:creationId xmlns:a16="http://schemas.microsoft.com/office/drawing/2014/main" id="{07903367-75AC-A93F-7BCA-0D70922583A4}"/>
              </a:ext>
            </a:extLst>
          </p:cNvPr>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a:extLst>
              <a:ext uri="{FF2B5EF4-FFF2-40B4-BE49-F238E27FC236}">
                <a16:creationId xmlns:a16="http://schemas.microsoft.com/office/drawing/2014/main" id="{33F64517-B043-8A31-8559-1A982FDB6052}"/>
              </a:ext>
            </a:extLst>
          </p:cNvPr>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Methodologies for Application testing.</a:t>
            </a:r>
            <a:br>
              <a:rPr lang="en-US" dirty="0"/>
            </a:br>
            <a:r>
              <a:rPr lang="en-US" sz="1400" dirty="0"/>
              <a:t>&lt;</a:t>
            </a:r>
            <a:r>
              <a:rPr lang="en-US" sz="1200" dirty="0"/>
              <a:t>What is a methodology? /&gt;</a:t>
            </a:r>
            <a:endParaRPr sz="1200" dirty="0"/>
          </a:p>
        </p:txBody>
      </p:sp>
      <p:sp>
        <p:nvSpPr>
          <p:cNvPr id="595" name="Google Shape;595;p60">
            <a:extLst>
              <a:ext uri="{FF2B5EF4-FFF2-40B4-BE49-F238E27FC236}">
                <a16:creationId xmlns:a16="http://schemas.microsoft.com/office/drawing/2014/main" id="{BF74ACD6-01B7-669A-0D4F-51E615444249}"/>
              </a:ext>
            </a:extLst>
          </p:cNvPr>
          <p:cNvSpPr txBox="1">
            <a:spLocks noGrp="1"/>
          </p:cNvSpPr>
          <p:nvPr>
            <p:ph type="title" idx="2"/>
          </p:nvPr>
        </p:nvSpPr>
        <p:spPr>
          <a:xfrm>
            <a:off x="630300" y="2785500"/>
            <a:ext cx="15969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pic>
        <p:nvPicPr>
          <p:cNvPr id="597" name="Google Shape;597;p60">
            <a:extLst>
              <a:ext uri="{FF2B5EF4-FFF2-40B4-BE49-F238E27FC236}">
                <a16:creationId xmlns:a16="http://schemas.microsoft.com/office/drawing/2014/main" id="{3C2B9BF0-6E18-FADB-4873-1A7FC3FD9DD9}"/>
              </a:ext>
            </a:extLst>
          </p:cNvPr>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a:extLst>
              <a:ext uri="{FF2B5EF4-FFF2-40B4-BE49-F238E27FC236}">
                <a16:creationId xmlns:a16="http://schemas.microsoft.com/office/drawing/2014/main" id="{59FAB3DA-6140-9A53-8F0A-4592066EE768}"/>
              </a:ext>
            </a:extLst>
          </p:cNvPr>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a:extLst>
              <a:ext uri="{FF2B5EF4-FFF2-40B4-BE49-F238E27FC236}">
                <a16:creationId xmlns:a16="http://schemas.microsoft.com/office/drawing/2014/main" id="{27EF9F92-C36E-AD80-A5FE-C0F6D50A153B}"/>
              </a:ext>
            </a:extLst>
          </p:cNvPr>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a:extLst>
              <a:ext uri="{FF2B5EF4-FFF2-40B4-BE49-F238E27FC236}">
                <a16:creationId xmlns:a16="http://schemas.microsoft.com/office/drawing/2014/main" id="{B1AC6A13-27D9-2692-893D-85D6B29F6ABE}"/>
              </a:ext>
            </a:extLst>
          </p:cNvPr>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a:extLst>
              <a:ext uri="{FF2B5EF4-FFF2-40B4-BE49-F238E27FC236}">
                <a16:creationId xmlns:a16="http://schemas.microsoft.com/office/drawing/2014/main" id="{FABCF4B5-2C8B-915F-E261-60287C1C3EDA}"/>
              </a:ext>
            </a:extLst>
          </p:cNvPr>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a:extLst>
              <a:ext uri="{FF2B5EF4-FFF2-40B4-BE49-F238E27FC236}">
                <a16:creationId xmlns:a16="http://schemas.microsoft.com/office/drawing/2014/main" id="{C7C4C696-A73F-B181-8944-F4366703F7BF}"/>
              </a:ext>
            </a:extLst>
          </p:cNvPr>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a:extLst>
              <a:ext uri="{FF2B5EF4-FFF2-40B4-BE49-F238E27FC236}">
                <a16:creationId xmlns:a16="http://schemas.microsoft.com/office/drawing/2014/main" id="{73A4EB75-959C-047B-C591-EE803C45CDC5}"/>
              </a:ext>
            </a:extLst>
          </p:cNvPr>
          <p:cNvPicPr preferRelativeResize="0"/>
          <p:nvPr/>
        </p:nvPicPr>
        <p:blipFill>
          <a:blip r:embed="rId3">
            <a:alphaModFix/>
          </a:blip>
          <a:stretch>
            <a:fillRect/>
          </a:stretch>
        </p:blipFill>
        <p:spPr>
          <a:xfrm>
            <a:off x="-557900" y="-889800"/>
            <a:ext cx="3571874" cy="3555501"/>
          </a:xfrm>
          <a:prstGeom prst="rect">
            <a:avLst/>
          </a:prstGeom>
          <a:noFill/>
          <a:ln>
            <a:noFill/>
          </a:ln>
        </p:spPr>
      </p:pic>
    </p:spTree>
    <p:extLst>
      <p:ext uri="{BB962C8B-B14F-4D97-AF65-F5344CB8AC3E}">
        <p14:creationId xmlns:p14="http://schemas.microsoft.com/office/powerpoint/2010/main" val="703116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4A144495-476A-1986-95C6-6149FB4368F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9B8512DA-57F2-9835-CBFA-AB0CAD0ACBEB}"/>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b="1" dirty="0"/>
              <a:t>What is OWASP?</a:t>
            </a:r>
          </a:p>
        </p:txBody>
      </p:sp>
      <p:sp>
        <p:nvSpPr>
          <p:cNvPr id="261" name="Google Shape;261;p44">
            <a:extLst>
              <a:ext uri="{FF2B5EF4-FFF2-40B4-BE49-F238E27FC236}">
                <a16:creationId xmlns:a16="http://schemas.microsoft.com/office/drawing/2014/main" id="{EA929495-5312-B794-1B31-DC1B503FA532}"/>
              </a:ext>
            </a:extLst>
          </p:cNvPr>
          <p:cNvSpPr txBox="1">
            <a:spLocks noGrp="1"/>
          </p:cNvSpPr>
          <p:nvPr>
            <p:ph type="body" idx="1"/>
          </p:nvPr>
        </p:nvSpPr>
        <p:spPr>
          <a:xfrm>
            <a:off x="4768017" y="1471125"/>
            <a:ext cx="3856437" cy="3433383"/>
          </a:xfrm>
          <a:prstGeom prst="rect">
            <a:avLst/>
          </a:prstGeom>
        </p:spPr>
        <p:txBody>
          <a:bodyPr spcFirstLastPara="1" wrap="square" lIns="91425" tIns="91425" rIns="91425" bIns="91425" anchor="t" anchorCtr="0">
            <a:noAutofit/>
          </a:bodyPr>
          <a:lstStyle/>
          <a:p>
            <a:pPr marL="177800" indent="0">
              <a:buNone/>
            </a:pPr>
            <a:r>
              <a:rPr lang="en-US" dirty="0"/>
              <a:t>OWASP (Open Web Application Security Project) provides a comprehensive set of resources and methodologies designed to improve software security. </a:t>
            </a:r>
          </a:p>
          <a:p>
            <a:pPr marL="177800" indent="0">
              <a:buNone/>
            </a:pPr>
            <a:endParaRPr lang="en-US" dirty="0"/>
          </a:p>
          <a:p>
            <a:pPr marL="177800" indent="0">
              <a:buNone/>
            </a:pPr>
            <a:r>
              <a:rPr lang="en-US" dirty="0"/>
              <a:t>Integrating OWASP practices into a </a:t>
            </a:r>
            <a:r>
              <a:rPr lang="en-US" dirty="0" err="1"/>
              <a:t>DevSecOps</a:t>
            </a:r>
            <a:r>
              <a:rPr lang="en-US" dirty="0"/>
              <a:t> approach helps ensure security is built into the software development lifecycle</a:t>
            </a:r>
          </a:p>
        </p:txBody>
      </p:sp>
      <p:pic>
        <p:nvPicPr>
          <p:cNvPr id="262" name="Google Shape;262;p44">
            <a:extLst>
              <a:ext uri="{FF2B5EF4-FFF2-40B4-BE49-F238E27FC236}">
                <a16:creationId xmlns:a16="http://schemas.microsoft.com/office/drawing/2014/main" id="{1D9ABF0F-881B-F0AB-2F7C-41C898FEB8A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6ABFE489-D7F3-AF65-41BB-2283E9B8EAF7}"/>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9CA799E-1C55-8229-CB18-2AEC34F4C6F8}"/>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928A209-B31C-879E-327A-57806C23C8C9}"/>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A2F702F7-5AD5-8F6C-B27F-7CF78E3FA8F4}"/>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15E3404-67AE-0A45-87AD-68E8B236A6BF}"/>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B53811B3-0AE4-E97D-99FC-60CDD5D4BABF}"/>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0735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DABC3EF0-668D-9DCA-447D-9D20352068EC}"/>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FE50CB32-7E0B-8BC5-B428-794571C1CDC8}"/>
              </a:ext>
            </a:extLst>
          </p:cNvPr>
          <p:cNvSpPr txBox="1">
            <a:spLocks noGrp="1"/>
          </p:cNvSpPr>
          <p:nvPr>
            <p:ph type="title"/>
          </p:nvPr>
        </p:nvSpPr>
        <p:spPr>
          <a:xfrm>
            <a:off x="704599" y="475488"/>
            <a:ext cx="6271165" cy="530400"/>
          </a:xfrm>
          <a:prstGeom prst="rect">
            <a:avLst/>
          </a:prstGeom>
        </p:spPr>
        <p:txBody>
          <a:bodyPr spcFirstLastPara="1" wrap="square" lIns="91425" tIns="0" rIns="91425" bIns="91425" anchor="t" anchorCtr="0">
            <a:noAutofit/>
          </a:bodyPr>
          <a:lstStyle/>
          <a:p>
            <a:r>
              <a:rPr lang="en-US" b="1" dirty="0"/>
              <a:t>OWASP Top 10</a:t>
            </a:r>
          </a:p>
        </p:txBody>
      </p:sp>
      <p:sp>
        <p:nvSpPr>
          <p:cNvPr id="261" name="Google Shape;261;p44">
            <a:extLst>
              <a:ext uri="{FF2B5EF4-FFF2-40B4-BE49-F238E27FC236}">
                <a16:creationId xmlns:a16="http://schemas.microsoft.com/office/drawing/2014/main" id="{E8D0845D-FFFC-A997-6B48-EC70156B0090}"/>
              </a:ext>
            </a:extLst>
          </p:cNvPr>
          <p:cNvSpPr txBox="1">
            <a:spLocks noGrp="1"/>
          </p:cNvSpPr>
          <p:nvPr>
            <p:ph type="body" idx="1"/>
          </p:nvPr>
        </p:nvSpPr>
        <p:spPr>
          <a:xfrm>
            <a:off x="4768017" y="1471125"/>
            <a:ext cx="3856437" cy="3555501"/>
          </a:xfrm>
          <a:prstGeom prst="rect">
            <a:avLst/>
          </a:prstGeom>
        </p:spPr>
        <p:txBody>
          <a:bodyPr spcFirstLastPara="1" wrap="square" lIns="91425" tIns="91425" rIns="91425" bIns="91425" anchor="t" anchorCtr="0">
            <a:noAutofit/>
          </a:bodyPr>
          <a:lstStyle/>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endParaRPr lang="en-US" dirty="0"/>
          </a:p>
          <a:p>
            <a:pPr marL="177800" indent="0">
              <a:buNone/>
            </a:pPr>
            <a:r>
              <a:rPr lang="en-US" dirty="0"/>
              <a:t>Can you explain any two vulnerabilities in this list?</a:t>
            </a:r>
          </a:p>
        </p:txBody>
      </p:sp>
      <p:pic>
        <p:nvPicPr>
          <p:cNvPr id="262" name="Google Shape;262;p44">
            <a:extLst>
              <a:ext uri="{FF2B5EF4-FFF2-40B4-BE49-F238E27FC236}">
                <a16:creationId xmlns:a16="http://schemas.microsoft.com/office/drawing/2014/main" id="{53385C0C-0943-6A61-700E-050BBA6418BD}"/>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9CD1843-1C28-7D21-1CCF-FACE3E7546A1}"/>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30DB4D7-F260-4331-B856-1733D7787C00}"/>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324B61E-91A5-D5CC-DB30-A33CF6F6830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E80AAEB5-FB6B-BBFF-CD9C-905843450989}"/>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24245BD9-56E8-4884-0E3F-1926E0CDB629}"/>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7B4DA7F-7704-960F-C5FE-FBCE98B4D10E}"/>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3" name="Picture 2">
            <a:extLst>
              <a:ext uri="{FF2B5EF4-FFF2-40B4-BE49-F238E27FC236}">
                <a16:creationId xmlns:a16="http://schemas.microsoft.com/office/drawing/2014/main" id="{4F8A8203-F8BA-FFC9-3699-0A0DCD9CF7FD}"/>
              </a:ext>
            </a:extLst>
          </p:cNvPr>
          <p:cNvPicPr>
            <a:picLocks noChangeAspect="1"/>
          </p:cNvPicPr>
          <p:nvPr/>
        </p:nvPicPr>
        <p:blipFill>
          <a:blip r:embed="rId10"/>
          <a:stretch>
            <a:fillRect/>
          </a:stretch>
        </p:blipFill>
        <p:spPr>
          <a:xfrm>
            <a:off x="90655" y="1081225"/>
            <a:ext cx="9053345" cy="3406785"/>
          </a:xfrm>
          <a:prstGeom prst="rect">
            <a:avLst/>
          </a:prstGeom>
        </p:spPr>
      </p:pic>
    </p:spTree>
    <p:extLst>
      <p:ext uri="{BB962C8B-B14F-4D97-AF65-F5344CB8AC3E}">
        <p14:creationId xmlns:p14="http://schemas.microsoft.com/office/powerpoint/2010/main" val="3522531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720AA115-BBE7-BC8A-4059-6284D8CD2A01}"/>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AB638D41-FEAA-CAEB-E7FF-7FCD4F0CAD19}"/>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Application Security Testing Phases</a:t>
            </a:r>
            <a:endParaRPr dirty="0"/>
          </a:p>
        </p:txBody>
      </p:sp>
      <p:sp>
        <p:nvSpPr>
          <p:cNvPr id="310" name="Google Shape;310;p47">
            <a:extLst>
              <a:ext uri="{FF2B5EF4-FFF2-40B4-BE49-F238E27FC236}">
                <a16:creationId xmlns:a16="http://schemas.microsoft.com/office/drawing/2014/main" id="{BE8F939E-9C1F-3AA2-57D5-367F9F954C98}"/>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pic>
        <p:nvPicPr>
          <p:cNvPr id="312" name="Google Shape;312;p47">
            <a:extLst>
              <a:ext uri="{FF2B5EF4-FFF2-40B4-BE49-F238E27FC236}">
                <a16:creationId xmlns:a16="http://schemas.microsoft.com/office/drawing/2014/main" id="{7271AC10-A985-D055-2C96-5653C33C02FA}"/>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9851F286-08EF-F98A-5B15-C7BC553B9B57}"/>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14B66E4C-ED06-A895-E6B9-C1544E99A5B5}"/>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E4070877-F34E-BAF0-7E2B-D8DB1D8440CA}"/>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C6C6551B-F4CA-3A0F-D161-B29B26E5B417}"/>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6C15A02D-8F3B-FDB4-F097-94526BCA8B45}"/>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D6326E1C-AEE2-1612-1AD6-88B200821D2F}"/>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4254963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CA3A5E02-111C-F214-31E9-8CF3C500790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50266183-CBCC-16A6-969B-EA6B0FC7E3FF}"/>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Phases/Steps</a:t>
            </a:r>
          </a:p>
        </p:txBody>
      </p:sp>
      <p:sp>
        <p:nvSpPr>
          <p:cNvPr id="261" name="Google Shape;261;p44">
            <a:extLst>
              <a:ext uri="{FF2B5EF4-FFF2-40B4-BE49-F238E27FC236}">
                <a16:creationId xmlns:a16="http://schemas.microsoft.com/office/drawing/2014/main" id="{E38D4C16-5098-A094-34D3-67D31F1685D9}"/>
              </a:ext>
            </a:extLst>
          </p:cNvPr>
          <p:cNvSpPr txBox="1">
            <a:spLocks noGrp="1"/>
          </p:cNvSpPr>
          <p:nvPr>
            <p:ph type="body" idx="1"/>
          </p:nvPr>
        </p:nvSpPr>
        <p:spPr>
          <a:xfrm>
            <a:off x="4788800" y="1377628"/>
            <a:ext cx="4161236" cy="3323881"/>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dirty="0"/>
              <a:t>Planning and Preparation: Define objectives and create a test plan.</a:t>
            </a:r>
          </a:p>
          <a:p>
            <a:pPr marL="285750" indent="-285750">
              <a:buClr>
                <a:srgbClr val="FFC000"/>
              </a:buClr>
              <a:buSzPts val="600"/>
            </a:pPr>
            <a:endParaRPr lang="en-US" dirty="0"/>
          </a:p>
          <a:p>
            <a:pPr marL="285750" indent="-285750">
              <a:buClr>
                <a:srgbClr val="FFC000"/>
              </a:buClr>
              <a:buSzPts val="600"/>
            </a:pPr>
            <a:r>
              <a:rPr lang="en-US" dirty="0"/>
              <a:t>Threat Modeling: Identifying threats based on the app’s architecture.</a:t>
            </a:r>
          </a:p>
          <a:p>
            <a:pPr marL="285750" indent="-285750">
              <a:buClr>
                <a:srgbClr val="FFC000"/>
              </a:buClr>
              <a:buSzPts val="600"/>
            </a:pPr>
            <a:endParaRPr lang="en-US" dirty="0"/>
          </a:p>
          <a:p>
            <a:pPr marL="285750" indent="-285750">
              <a:buClr>
                <a:srgbClr val="FFC000"/>
              </a:buClr>
              <a:buSzPts val="600"/>
            </a:pPr>
            <a:r>
              <a:rPr lang="en-US" dirty="0"/>
              <a:t>Vulnerability Assessment: Automated tools to detect vulnerabilities.</a:t>
            </a:r>
          </a:p>
          <a:p>
            <a:pPr marL="285750" indent="-285750">
              <a:buClr>
                <a:srgbClr val="FFC000"/>
              </a:buClr>
              <a:buSzPts val="600"/>
            </a:pPr>
            <a:endParaRPr lang="en-US" dirty="0"/>
          </a:p>
          <a:p>
            <a:pPr marL="285750" indent="-285750">
              <a:buClr>
                <a:srgbClr val="FFC000"/>
              </a:buClr>
              <a:buSzPts val="600"/>
            </a:pPr>
            <a:r>
              <a:rPr lang="en-US" dirty="0"/>
              <a:t>Vulnerability Exploitation: Testing real-world exploitability.</a:t>
            </a:r>
          </a:p>
          <a:p>
            <a:pPr marL="285750" indent="-285750">
              <a:buClr>
                <a:srgbClr val="FFC000"/>
              </a:buClr>
              <a:buSzPts val="600"/>
            </a:pPr>
            <a:endParaRPr lang="en-US" dirty="0"/>
          </a:p>
          <a:p>
            <a:pPr marL="285750" indent="-285750">
              <a:buClr>
                <a:srgbClr val="FFC000"/>
              </a:buClr>
              <a:buSzPts val="600"/>
            </a:pPr>
            <a:r>
              <a:rPr lang="en-US" dirty="0"/>
              <a:t>Remediation and Mitigation: Fix vulnerabilities.</a:t>
            </a:r>
          </a:p>
          <a:p>
            <a:pPr marL="285750" indent="-285750">
              <a:buClr>
                <a:srgbClr val="FFC000"/>
              </a:buClr>
              <a:buSzPts val="600"/>
            </a:pPr>
            <a:endParaRPr lang="en-US" dirty="0"/>
          </a:p>
          <a:p>
            <a:pPr marL="285750" indent="-285750">
              <a:buClr>
                <a:srgbClr val="FFC000"/>
              </a:buClr>
              <a:buSzPts val="600"/>
            </a:pPr>
            <a:r>
              <a:rPr lang="en-US" dirty="0"/>
              <a:t>Reporting: Clear, actionable reports for security teams.</a:t>
            </a:r>
          </a:p>
        </p:txBody>
      </p:sp>
      <p:pic>
        <p:nvPicPr>
          <p:cNvPr id="262" name="Google Shape;262;p44">
            <a:extLst>
              <a:ext uri="{FF2B5EF4-FFF2-40B4-BE49-F238E27FC236}">
                <a16:creationId xmlns:a16="http://schemas.microsoft.com/office/drawing/2014/main" id="{0C25EAB3-1607-EC3E-1EBF-CBB76509FC0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53693F4-37AE-17F5-45D2-E8DF7177D666}"/>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D5DC1E8-6B15-4DB6-8DE6-B5EE6D024503}"/>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80A5A433-E5C2-5E1E-BAAC-F1B709D9716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71FF7F9-E134-87F9-2BA5-6459D424897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4451BA9B-C37D-77C9-5B67-38674C7E8E2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008D4EB6-5EF9-37F9-8C59-74FBE3A8E3E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pic>
        <p:nvPicPr>
          <p:cNvPr id="6" name="Picture 5">
            <a:extLst>
              <a:ext uri="{FF2B5EF4-FFF2-40B4-BE49-F238E27FC236}">
                <a16:creationId xmlns:a16="http://schemas.microsoft.com/office/drawing/2014/main" id="{74F00FF7-2C52-3D70-EA5E-4EF3691B4847}"/>
              </a:ext>
            </a:extLst>
          </p:cNvPr>
          <p:cNvPicPr>
            <a:picLocks noChangeAspect="1"/>
          </p:cNvPicPr>
          <p:nvPr/>
        </p:nvPicPr>
        <p:blipFill>
          <a:blip r:embed="rId10"/>
          <a:stretch>
            <a:fillRect/>
          </a:stretch>
        </p:blipFill>
        <p:spPr>
          <a:xfrm>
            <a:off x="736772" y="1130592"/>
            <a:ext cx="3787468" cy="3817951"/>
          </a:xfrm>
          <a:prstGeom prst="rect">
            <a:avLst/>
          </a:prstGeom>
        </p:spPr>
      </p:pic>
    </p:spTree>
    <p:extLst>
      <p:ext uri="{BB962C8B-B14F-4D97-AF65-F5344CB8AC3E}">
        <p14:creationId xmlns:p14="http://schemas.microsoft.com/office/powerpoint/2010/main" val="970083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C391B06E-40E6-C765-FDB6-72B755213E82}"/>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7AB1B97F-19AE-34B5-1B1A-ECB9D645988E}"/>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Burp suite</a:t>
            </a:r>
            <a:endParaRPr dirty="0"/>
          </a:p>
        </p:txBody>
      </p:sp>
      <p:sp>
        <p:nvSpPr>
          <p:cNvPr id="310" name="Google Shape;310;p47">
            <a:extLst>
              <a:ext uri="{FF2B5EF4-FFF2-40B4-BE49-F238E27FC236}">
                <a16:creationId xmlns:a16="http://schemas.microsoft.com/office/drawing/2014/main" id="{CA768C86-C850-B91A-7862-E68DB29A8832}"/>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05</a:t>
            </a:r>
            <a:endParaRPr dirty="0"/>
          </a:p>
        </p:txBody>
      </p:sp>
      <p:pic>
        <p:nvPicPr>
          <p:cNvPr id="312" name="Google Shape;312;p47">
            <a:extLst>
              <a:ext uri="{FF2B5EF4-FFF2-40B4-BE49-F238E27FC236}">
                <a16:creationId xmlns:a16="http://schemas.microsoft.com/office/drawing/2014/main" id="{A9D57079-6C19-7BD0-4FA1-AA0458AB1F34}"/>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D274788C-CC63-603F-BDF8-4B7CB56D1BEE}"/>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625AB185-7183-C1A0-B366-A06D555572CC}"/>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5BB90CF3-8A28-4D84-4959-76CC7A50CA69}"/>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7C7B8B55-7CA2-D849-87B7-FB7B9AA32772}"/>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F3CEE993-08C6-092E-9B04-FB93E42DCCF6}"/>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10ABD074-B692-AB1D-EB85-3DD2C5CE18A0}"/>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202196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4D77511-62BC-FD2C-E3D2-EEB1FDF3471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1D21D43-6721-B18A-EC12-F4D43FB3884E}"/>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What is Burp suite</a:t>
            </a:r>
          </a:p>
        </p:txBody>
      </p:sp>
      <p:sp>
        <p:nvSpPr>
          <p:cNvPr id="261" name="Google Shape;261;p44">
            <a:extLst>
              <a:ext uri="{FF2B5EF4-FFF2-40B4-BE49-F238E27FC236}">
                <a16:creationId xmlns:a16="http://schemas.microsoft.com/office/drawing/2014/main" id="{5D561C3E-3632-7042-0E10-2F6914943C83}"/>
              </a:ext>
            </a:extLst>
          </p:cNvPr>
          <p:cNvSpPr txBox="1">
            <a:spLocks noGrp="1"/>
          </p:cNvSpPr>
          <p:nvPr>
            <p:ph type="body" idx="1"/>
          </p:nvPr>
        </p:nvSpPr>
        <p:spPr>
          <a:xfrm>
            <a:off x="4788800" y="1691464"/>
            <a:ext cx="4161236" cy="33238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Burp Suite is a comprehensive platform for performing security testing of web applications. It is widely used by penetration testers and security researchers for its robust features and flexibility.</a:t>
            </a:r>
          </a:p>
        </p:txBody>
      </p:sp>
      <p:pic>
        <p:nvPicPr>
          <p:cNvPr id="262" name="Google Shape;262;p44">
            <a:extLst>
              <a:ext uri="{FF2B5EF4-FFF2-40B4-BE49-F238E27FC236}">
                <a16:creationId xmlns:a16="http://schemas.microsoft.com/office/drawing/2014/main" id="{59F61814-19EE-997D-9FC3-97407716854F}"/>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ECB95A-7414-25CB-9A8F-46249589636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1499356-9C20-CED9-3345-A190DD46E574}"/>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7A8CB9CE-92F3-8345-847A-F86A529BD388}"/>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1218C7F7-6159-C577-1B0E-B12921BB4C3E}"/>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138884FE-C29B-846F-8E07-F4A1C4CE645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18CDEEA-FEE2-C803-06D3-C64AEA9E4C5A}"/>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80969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D3CE5617-19ED-118F-4277-D16B881575E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2E89EE70-CAA8-9C37-43D0-00B917145E8B}"/>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Key features of Burp suite</a:t>
            </a:r>
          </a:p>
        </p:txBody>
      </p:sp>
      <p:sp>
        <p:nvSpPr>
          <p:cNvPr id="261" name="Google Shape;261;p44">
            <a:extLst>
              <a:ext uri="{FF2B5EF4-FFF2-40B4-BE49-F238E27FC236}">
                <a16:creationId xmlns:a16="http://schemas.microsoft.com/office/drawing/2014/main" id="{5792F51A-B30D-AF97-BC77-8BE47ED9D5F9}"/>
              </a:ext>
            </a:extLst>
          </p:cNvPr>
          <p:cNvSpPr txBox="1">
            <a:spLocks noGrp="1"/>
          </p:cNvSpPr>
          <p:nvPr>
            <p:ph type="body" idx="1"/>
          </p:nvPr>
        </p:nvSpPr>
        <p:spPr>
          <a:xfrm>
            <a:off x="4788800" y="1596584"/>
            <a:ext cx="4161236" cy="3323881"/>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b="1" dirty="0"/>
              <a:t>Proxy</a:t>
            </a:r>
            <a:r>
              <a:rPr lang="en-US" dirty="0"/>
              <a:t>: Intercept and modify traffic between your browser and the target application.</a:t>
            </a:r>
          </a:p>
          <a:p>
            <a:pPr marL="285750" indent="-285750">
              <a:buClr>
                <a:srgbClr val="FFC000"/>
              </a:buClr>
              <a:buSzPts val="600"/>
            </a:pPr>
            <a:r>
              <a:rPr lang="en-US" b="1" dirty="0"/>
              <a:t>Scanner</a:t>
            </a:r>
            <a:r>
              <a:rPr lang="en-US" dirty="0"/>
              <a:t>: Automate the process of scanning for vulnerabilities.</a:t>
            </a:r>
          </a:p>
          <a:p>
            <a:pPr marL="285750" indent="-285750">
              <a:buClr>
                <a:srgbClr val="FFC000"/>
              </a:buClr>
              <a:buSzPts val="600"/>
            </a:pPr>
            <a:r>
              <a:rPr lang="en-US" b="1" dirty="0"/>
              <a:t>Intruder</a:t>
            </a:r>
            <a:r>
              <a:rPr lang="en-US" dirty="0"/>
              <a:t>: Automate customized brute force attacks to test for vulnerabilities.</a:t>
            </a:r>
          </a:p>
          <a:p>
            <a:pPr marL="285750" indent="-285750">
              <a:buClr>
                <a:srgbClr val="FFC000"/>
              </a:buClr>
              <a:buSzPts val="600"/>
            </a:pPr>
            <a:r>
              <a:rPr lang="en-US" b="1" dirty="0"/>
              <a:t>Repeater</a:t>
            </a:r>
            <a:r>
              <a:rPr lang="en-US" dirty="0"/>
              <a:t>: Manually modify and resend HTTP requests to test for vulnerabilities.</a:t>
            </a:r>
          </a:p>
          <a:p>
            <a:pPr marL="285750" indent="-285750">
              <a:buClr>
                <a:srgbClr val="FFC000"/>
              </a:buClr>
              <a:buSzPts val="600"/>
            </a:pPr>
            <a:r>
              <a:rPr lang="en-US" b="1" dirty="0"/>
              <a:t>Sequencer</a:t>
            </a:r>
            <a:r>
              <a:rPr lang="en-US" dirty="0"/>
              <a:t>: Analyze the randomness of session tokens.</a:t>
            </a:r>
          </a:p>
          <a:p>
            <a:pPr marL="285750" indent="-285750">
              <a:buClr>
                <a:srgbClr val="FFC000"/>
              </a:buClr>
              <a:buSzPts val="600"/>
            </a:pPr>
            <a:r>
              <a:rPr lang="en-US" b="1" dirty="0"/>
              <a:t>Decoder</a:t>
            </a:r>
            <a:r>
              <a:rPr lang="en-US" dirty="0"/>
              <a:t>: Transform encoded data to reveal hidden information.</a:t>
            </a:r>
          </a:p>
          <a:p>
            <a:pPr marL="285750" indent="-285750">
              <a:buClr>
                <a:srgbClr val="FFC000"/>
              </a:buClr>
              <a:buSzPts val="600"/>
            </a:pPr>
            <a:r>
              <a:rPr lang="en-US" b="1" dirty="0"/>
              <a:t>Comparer</a:t>
            </a:r>
            <a:r>
              <a:rPr lang="en-US" dirty="0"/>
              <a:t>: Identify differences between two sets of data.</a:t>
            </a:r>
          </a:p>
        </p:txBody>
      </p:sp>
      <p:pic>
        <p:nvPicPr>
          <p:cNvPr id="262" name="Google Shape;262;p44">
            <a:extLst>
              <a:ext uri="{FF2B5EF4-FFF2-40B4-BE49-F238E27FC236}">
                <a16:creationId xmlns:a16="http://schemas.microsoft.com/office/drawing/2014/main" id="{8212AEE5-9B52-4AAA-00AB-F4A6525C3A87}"/>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42B84218-C3B7-8C20-7487-0F6F892BF0BD}"/>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50CBAC2-D626-39CA-33FB-51209BC5D3F2}"/>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0D8E1887-8D61-232D-3F95-FEA565CD5776}"/>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5721FEC6-CF1C-332B-210C-F82DD0E107DB}"/>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EB8F9830-26F0-2749-FC1D-80F2856B36EE}"/>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7DB8B149-2C77-5121-6FAA-30339639BCDD}"/>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379506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135A213D-9A47-7672-DA69-9597C25ABDE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34FDA3E3-E753-E5CC-C015-7CF5BA433FD2}"/>
              </a:ext>
            </a:extLst>
          </p:cNvPr>
          <p:cNvSpPr txBox="1">
            <a:spLocks noGrp="1"/>
          </p:cNvSpPr>
          <p:nvPr>
            <p:ph type="title"/>
          </p:nvPr>
        </p:nvSpPr>
        <p:spPr>
          <a:xfrm>
            <a:off x="704599" y="475488"/>
            <a:ext cx="6541328"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rgbClr val="273D40"/>
              </a:buClr>
              <a:buSzPts val="600"/>
              <a:buFont typeface="Arial"/>
              <a:buNone/>
            </a:pPr>
            <a:r>
              <a:rPr lang="en-US" dirty="0"/>
              <a:t>Key features of Burp suite</a:t>
            </a:r>
          </a:p>
        </p:txBody>
      </p:sp>
      <p:sp>
        <p:nvSpPr>
          <p:cNvPr id="261" name="Google Shape;261;p44">
            <a:extLst>
              <a:ext uri="{FF2B5EF4-FFF2-40B4-BE49-F238E27FC236}">
                <a16:creationId xmlns:a16="http://schemas.microsoft.com/office/drawing/2014/main" id="{9E954171-ABF1-AE91-E745-33E82D5CE012}"/>
              </a:ext>
            </a:extLst>
          </p:cNvPr>
          <p:cNvSpPr txBox="1">
            <a:spLocks noGrp="1"/>
          </p:cNvSpPr>
          <p:nvPr>
            <p:ph type="body" idx="1"/>
          </p:nvPr>
        </p:nvSpPr>
        <p:spPr>
          <a:xfrm>
            <a:off x="4788800" y="1596584"/>
            <a:ext cx="4161236" cy="3323881"/>
          </a:xfrm>
          <a:prstGeom prst="rect">
            <a:avLst/>
          </a:prstGeom>
        </p:spPr>
        <p:txBody>
          <a:bodyPr spcFirstLastPara="1" wrap="square" lIns="91425" tIns="91425" rIns="91425" bIns="91425" anchor="t" anchorCtr="0">
            <a:noAutofit/>
          </a:bodyPr>
          <a:lstStyle/>
          <a:p>
            <a:pPr marL="285750" indent="-285750">
              <a:buClr>
                <a:srgbClr val="FFC000"/>
              </a:buClr>
              <a:buSzPts val="600"/>
            </a:pPr>
            <a:r>
              <a:rPr lang="en-US" dirty="0"/>
              <a:t>Define Scope: Ensure only the test target is defined in Burp.</a:t>
            </a:r>
          </a:p>
          <a:p>
            <a:pPr marL="0" indent="0">
              <a:buClr>
                <a:srgbClr val="FFC000"/>
              </a:buClr>
              <a:buSzPts val="600"/>
              <a:buNone/>
            </a:pPr>
            <a:endParaRPr lang="en-US" dirty="0"/>
          </a:p>
          <a:p>
            <a:pPr marL="285750" indent="-285750">
              <a:buClr>
                <a:srgbClr val="FFC000"/>
              </a:buClr>
              <a:buSzPts val="600"/>
            </a:pPr>
            <a:r>
              <a:rPr lang="en-US" dirty="0"/>
              <a:t>Proxy Use: Capture and inspect HTTP requests/responses.</a:t>
            </a:r>
          </a:p>
          <a:p>
            <a:pPr marL="285750" indent="-285750">
              <a:buClr>
                <a:srgbClr val="FFC000"/>
              </a:buClr>
              <a:buSzPts val="600"/>
            </a:pPr>
            <a:endParaRPr lang="en-US" dirty="0"/>
          </a:p>
          <a:p>
            <a:pPr marL="285750" indent="-285750">
              <a:buClr>
                <a:srgbClr val="FFC000"/>
              </a:buClr>
              <a:buSzPts val="600"/>
            </a:pPr>
            <a:r>
              <a:rPr lang="en-US" dirty="0"/>
              <a:t>Scanner: Automated scans to detect vulnerabilities.</a:t>
            </a:r>
          </a:p>
          <a:p>
            <a:pPr marL="285750" indent="-285750">
              <a:buClr>
                <a:srgbClr val="FFC000"/>
              </a:buClr>
              <a:buSzPts val="600"/>
            </a:pPr>
            <a:endParaRPr lang="en-US" dirty="0"/>
          </a:p>
          <a:p>
            <a:pPr marL="285750" indent="-285750">
              <a:buClr>
                <a:srgbClr val="FFC000"/>
              </a:buClr>
              <a:buSzPts val="600"/>
            </a:pPr>
            <a:r>
              <a:rPr lang="en-US" dirty="0"/>
              <a:t>Repeater: Manually edit and resend requests to simulate attacks.</a:t>
            </a:r>
          </a:p>
          <a:p>
            <a:pPr marL="285750" indent="-285750">
              <a:buClr>
                <a:srgbClr val="FFC000"/>
              </a:buClr>
              <a:buSzPts val="600"/>
            </a:pPr>
            <a:endParaRPr lang="en-US" dirty="0"/>
          </a:p>
          <a:p>
            <a:pPr marL="285750" indent="-285750">
              <a:buClr>
                <a:srgbClr val="FFC000"/>
              </a:buClr>
              <a:buSzPts val="600"/>
            </a:pPr>
            <a:r>
              <a:rPr lang="en-US" dirty="0"/>
              <a:t>Intruder: Automated input for testing fuzzing or injection vulnerabilities</a:t>
            </a:r>
          </a:p>
        </p:txBody>
      </p:sp>
      <p:pic>
        <p:nvPicPr>
          <p:cNvPr id="262" name="Google Shape;262;p44">
            <a:extLst>
              <a:ext uri="{FF2B5EF4-FFF2-40B4-BE49-F238E27FC236}">
                <a16:creationId xmlns:a16="http://schemas.microsoft.com/office/drawing/2014/main" id="{6AE7D442-4F3A-AEFF-C7C6-5AF92AE18940}"/>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C51524A8-B51C-C323-85C2-CEC4560FD1C6}"/>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E601168-DF5E-1774-A120-10FDFF2CC0FD}"/>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734E9F-D8B2-DF7D-6A8D-B090A3B103E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A60B093-F3DC-3315-6DC8-C3B0B5FC1157}"/>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8AAA9A33-08D5-DBB1-065B-AAD46F199534}"/>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1122CDA9-CFC5-7F01-90EB-147CDF4DD98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90120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60"/>
          <p:cNvPicPr preferRelativeResize="0"/>
          <p:nvPr/>
        </p:nvPicPr>
        <p:blipFill>
          <a:blip r:embed="rId3">
            <a:alphaModFix/>
          </a:blip>
          <a:stretch>
            <a:fillRect/>
          </a:stretch>
        </p:blipFill>
        <p:spPr>
          <a:xfrm rot="-6559945">
            <a:off x="5545062" y="-1238250"/>
            <a:ext cx="3571873" cy="3555500"/>
          </a:xfrm>
          <a:prstGeom prst="rect">
            <a:avLst/>
          </a:prstGeom>
          <a:noFill/>
          <a:ln>
            <a:noFill/>
          </a:ln>
        </p:spPr>
      </p:pic>
      <p:pic>
        <p:nvPicPr>
          <p:cNvPr id="593" name="Google Shape;593;p60"/>
          <p:cNvPicPr preferRelativeResize="0"/>
          <p:nvPr/>
        </p:nvPicPr>
        <p:blipFill>
          <a:blip r:embed="rId3">
            <a:alphaModFix/>
          </a:blip>
          <a:stretch>
            <a:fillRect/>
          </a:stretch>
        </p:blipFill>
        <p:spPr>
          <a:xfrm>
            <a:off x="3446850" y="-968800"/>
            <a:ext cx="3571874" cy="3555501"/>
          </a:xfrm>
          <a:prstGeom prst="rect">
            <a:avLst/>
          </a:prstGeom>
          <a:noFill/>
          <a:ln>
            <a:noFill/>
          </a:ln>
        </p:spPr>
      </p:pic>
      <p:sp>
        <p:nvSpPr>
          <p:cNvPr id="594" name="Google Shape;594;p60"/>
          <p:cNvSpPr txBox="1">
            <a:spLocks noGrp="1"/>
          </p:cNvSpPr>
          <p:nvPr>
            <p:ph type="title"/>
          </p:nvPr>
        </p:nvSpPr>
        <p:spPr>
          <a:xfrm>
            <a:off x="2216050" y="2716297"/>
            <a:ext cx="4390800" cy="13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Practical Exercise</a:t>
            </a:r>
            <a:endParaRPr dirty="0"/>
          </a:p>
        </p:txBody>
      </p:sp>
      <p:sp>
        <p:nvSpPr>
          <p:cNvPr id="595" name="Google Shape;595;p60"/>
          <p:cNvSpPr txBox="1">
            <a:spLocks noGrp="1"/>
          </p:cNvSpPr>
          <p:nvPr>
            <p:ph type="title" idx="2"/>
          </p:nvPr>
        </p:nvSpPr>
        <p:spPr>
          <a:xfrm>
            <a:off x="630300" y="2785500"/>
            <a:ext cx="15969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06</a:t>
            </a:r>
            <a:endParaRPr dirty="0"/>
          </a:p>
        </p:txBody>
      </p:sp>
      <p:pic>
        <p:nvPicPr>
          <p:cNvPr id="597" name="Google Shape;597;p60"/>
          <p:cNvPicPr preferRelativeResize="0"/>
          <p:nvPr/>
        </p:nvPicPr>
        <p:blipFill>
          <a:blip r:embed="rId4">
            <a:alphaModFix/>
          </a:blip>
          <a:stretch>
            <a:fillRect/>
          </a:stretch>
        </p:blipFill>
        <p:spPr>
          <a:xfrm>
            <a:off x="5397500" y="319825"/>
            <a:ext cx="2685800" cy="2685800"/>
          </a:xfrm>
          <a:prstGeom prst="rect">
            <a:avLst/>
          </a:prstGeom>
          <a:noFill/>
          <a:ln>
            <a:noFill/>
          </a:ln>
        </p:spPr>
      </p:pic>
      <p:pic>
        <p:nvPicPr>
          <p:cNvPr id="598" name="Google Shape;598;p60"/>
          <p:cNvPicPr preferRelativeResize="0"/>
          <p:nvPr/>
        </p:nvPicPr>
        <p:blipFill>
          <a:blip r:embed="rId5">
            <a:alphaModFix/>
          </a:blip>
          <a:stretch>
            <a:fillRect/>
          </a:stretch>
        </p:blipFill>
        <p:spPr>
          <a:xfrm rot="-1677900">
            <a:off x="6180149" y="744217"/>
            <a:ext cx="1782850" cy="1677632"/>
          </a:xfrm>
          <a:prstGeom prst="rect">
            <a:avLst/>
          </a:prstGeom>
          <a:noFill/>
          <a:ln>
            <a:noFill/>
          </a:ln>
        </p:spPr>
      </p:pic>
      <p:pic>
        <p:nvPicPr>
          <p:cNvPr id="599" name="Google Shape;599;p60"/>
          <p:cNvPicPr preferRelativeResize="0"/>
          <p:nvPr/>
        </p:nvPicPr>
        <p:blipFill>
          <a:blip r:embed="rId6">
            <a:alphaModFix/>
          </a:blip>
          <a:stretch>
            <a:fillRect/>
          </a:stretch>
        </p:blipFill>
        <p:spPr>
          <a:xfrm rot="-928992">
            <a:off x="5223637" y="494513"/>
            <a:ext cx="1026100" cy="2336422"/>
          </a:xfrm>
          <a:prstGeom prst="rect">
            <a:avLst/>
          </a:prstGeom>
          <a:noFill/>
          <a:ln>
            <a:noFill/>
          </a:ln>
        </p:spPr>
      </p:pic>
      <p:pic>
        <p:nvPicPr>
          <p:cNvPr id="600" name="Google Shape;600;p60"/>
          <p:cNvPicPr preferRelativeResize="0"/>
          <p:nvPr/>
        </p:nvPicPr>
        <p:blipFill>
          <a:blip r:embed="rId7">
            <a:alphaModFix/>
          </a:blip>
          <a:stretch>
            <a:fillRect/>
          </a:stretch>
        </p:blipFill>
        <p:spPr>
          <a:xfrm rot="1481272">
            <a:off x="6068873" y="693889"/>
            <a:ext cx="1001076" cy="2250502"/>
          </a:xfrm>
          <a:prstGeom prst="rect">
            <a:avLst/>
          </a:prstGeom>
          <a:noFill/>
          <a:ln>
            <a:noFill/>
          </a:ln>
        </p:spPr>
      </p:pic>
      <p:pic>
        <p:nvPicPr>
          <p:cNvPr id="601" name="Google Shape;601;p60"/>
          <p:cNvPicPr preferRelativeResize="0"/>
          <p:nvPr/>
        </p:nvPicPr>
        <p:blipFill>
          <a:blip r:embed="rId8">
            <a:alphaModFix/>
          </a:blip>
          <a:stretch>
            <a:fillRect/>
          </a:stretch>
        </p:blipFill>
        <p:spPr>
          <a:xfrm>
            <a:off x="7461637" y="940050"/>
            <a:ext cx="839381" cy="803750"/>
          </a:xfrm>
          <a:prstGeom prst="rect">
            <a:avLst/>
          </a:prstGeom>
          <a:noFill/>
          <a:ln>
            <a:noFill/>
          </a:ln>
        </p:spPr>
      </p:pic>
      <p:pic>
        <p:nvPicPr>
          <p:cNvPr id="602" name="Google Shape;602;p60"/>
          <p:cNvPicPr preferRelativeResize="0"/>
          <p:nvPr/>
        </p:nvPicPr>
        <p:blipFill>
          <a:blip r:embed="rId9">
            <a:alphaModFix/>
          </a:blip>
          <a:stretch>
            <a:fillRect/>
          </a:stretch>
        </p:blipFill>
        <p:spPr>
          <a:xfrm>
            <a:off x="6756875" y="1980891"/>
            <a:ext cx="704744" cy="740700"/>
          </a:xfrm>
          <a:prstGeom prst="rect">
            <a:avLst/>
          </a:prstGeom>
          <a:noFill/>
          <a:ln>
            <a:noFill/>
          </a:ln>
        </p:spPr>
      </p:pic>
      <p:pic>
        <p:nvPicPr>
          <p:cNvPr id="603" name="Google Shape;603;p60"/>
          <p:cNvPicPr preferRelativeResize="0"/>
          <p:nvPr/>
        </p:nvPicPr>
        <p:blipFill>
          <a:blip r:embed="rId3">
            <a:alphaModFix/>
          </a:blip>
          <a:stretch>
            <a:fillRect/>
          </a:stretch>
        </p:blipFill>
        <p:spPr>
          <a:xfrm>
            <a:off x="-557900" y="-889800"/>
            <a:ext cx="3571874" cy="3555501"/>
          </a:xfrm>
          <a:prstGeom prst="rect">
            <a:avLst/>
          </a:prstGeom>
          <a:noFill/>
          <a:ln>
            <a:noFill/>
          </a:ln>
        </p:spPr>
      </p:pic>
    </p:spTree>
    <p:extLst>
      <p:ext uri="{BB962C8B-B14F-4D97-AF65-F5344CB8AC3E}">
        <p14:creationId xmlns:p14="http://schemas.microsoft.com/office/powerpoint/2010/main" val="54752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19E03FED-48C7-3FB2-F2A8-61A8E9A1DA6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4FB87F8-2525-81D2-148D-B856018DB820}"/>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Components</a:t>
            </a:r>
            <a:endParaRPr dirty="0"/>
          </a:p>
        </p:txBody>
      </p:sp>
      <p:sp>
        <p:nvSpPr>
          <p:cNvPr id="261" name="Google Shape;261;p44">
            <a:extLst>
              <a:ext uri="{FF2B5EF4-FFF2-40B4-BE49-F238E27FC236}">
                <a16:creationId xmlns:a16="http://schemas.microsoft.com/office/drawing/2014/main" id="{DE59B17F-93C5-3F1C-120A-100A3F22B873}"/>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Frontend</a:t>
            </a:r>
            <a:r>
              <a:rPr lang="en-US" dirty="0"/>
              <a:t> (Client-side): The interface users interact with.</a:t>
            </a:r>
          </a:p>
          <a:p>
            <a:pPr>
              <a:buFont typeface="Arial" panose="020B0604020202020204" pitchFamily="34" charset="0"/>
              <a:buChar char="•"/>
            </a:pPr>
            <a:endParaRPr lang="en-US" dirty="0"/>
          </a:p>
          <a:p>
            <a:pPr>
              <a:buFont typeface="Arial" panose="020B0604020202020204" pitchFamily="34" charset="0"/>
              <a:buChar char="•"/>
            </a:pPr>
            <a:r>
              <a:rPr lang="en-US" b="1" dirty="0"/>
              <a:t>Backend</a:t>
            </a:r>
            <a:r>
              <a:rPr lang="en-US" dirty="0"/>
              <a:t> (Server-side): Processes requests, manages data, and communicates with databases.</a:t>
            </a:r>
          </a:p>
          <a:p>
            <a:pPr>
              <a:buFont typeface="Arial" panose="020B0604020202020204" pitchFamily="34" charset="0"/>
              <a:buChar char="•"/>
            </a:pPr>
            <a:endParaRPr lang="en-US" dirty="0"/>
          </a:p>
          <a:p>
            <a:pPr>
              <a:buFont typeface="Arial" panose="020B0604020202020204" pitchFamily="34" charset="0"/>
              <a:buChar char="•"/>
            </a:pPr>
            <a:r>
              <a:rPr lang="en-US" b="1" dirty="0"/>
              <a:t>Database</a:t>
            </a:r>
            <a:r>
              <a:rPr lang="en-US" dirty="0"/>
              <a:t>: Stores and manages application data.</a:t>
            </a:r>
          </a:p>
        </p:txBody>
      </p:sp>
      <p:pic>
        <p:nvPicPr>
          <p:cNvPr id="262" name="Google Shape;262;p44">
            <a:extLst>
              <a:ext uri="{FF2B5EF4-FFF2-40B4-BE49-F238E27FC236}">
                <a16:creationId xmlns:a16="http://schemas.microsoft.com/office/drawing/2014/main" id="{63E8F26D-2E1B-8BAA-3B40-2B6DEFDA0491}"/>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9BAFB7D3-081D-6224-E5B5-7092B04DCDA5}"/>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AD60068D-F3C4-8C14-55DD-6744DF2D8299}"/>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741222E-D46D-E223-97AF-3AE63E0CD9AC}"/>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A91EF7-D6A4-9560-404A-524DC0DDBC9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BA0F324B-1B6F-BA94-83CF-5026623C4E3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6D3FEEB0-62AC-15DF-077E-92EF3E34A99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96511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a:extLst>
            <a:ext uri="{FF2B5EF4-FFF2-40B4-BE49-F238E27FC236}">
              <a16:creationId xmlns:a16="http://schemas.microsoft.com/office/drawing/2014/main" id="{43A99C2F-900B-7691-A1FE-67F44FC741F8}"/>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03B07A3A-F29D-486E-1C4A-43885862BBBA}"/>
              </a:ext>
            </a:extLst>
          </p:cNvPr>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API Testing</a:t>
            </a:r>
            <a:endParaRPr dirty="0"/>
          </a:p>
        </p:txBody>
      </p:sp>
      <p:sp>
        <p:nvSpPr>
          <p:cNvPr id="310" name="Google Shape;310;p47">
            <a:extLst>
              <a:ext uri="{FF2B5EF4-FFF2-40B4-BE49-F238E27FC236}">
                <a16:creationId xmlns:a16="http://schemas.microsoft.com/office/drawing/2014/main" id="{E7DA27B1-9530-DB09-3D16-104C395CCA6B}"/>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Xx</a:t>
            </a:r>
            <a:r>
              <a:rPr lang="en-US"/>
              <a:t>%</a:t>
            </a:r>
            <a:endParaRPr dirty="0"/>
          </a:p>
        </p:txBody>
      </p:sp>
      <p:pic>
        <p:nvPicPr>
          <p:cNvPr id="312" name="Google Shape;312;p47">
            <a:extLst>
              <a:ext uri="{FF2B5EF4-FFF2-40B4-BE49-F238E27FC236}">
                <a16:creationId xmlns:a16="http://schemas.microsoft.com/office/drawing/2014/main" id="{04377C17-59C3-A994-8128-AD469C0A2BCF}"/>
              </a:ext>
            </a:extLst>
          </p:cNvPr>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5696E9CE-FA1A-1EB0-A5C5-34ED92432A98}"/>
              </a:ext>
            </a:extLst>
          </p:cNvPr>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7536D6EF-02F4-110B-029C-E5B3BCD0E978}"/>
              </a:ext>
            </a:extLst>
          </p:cNvPr>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A49C9F37-1F5C-6EC0-1915-F51A9B85422D}"/>
              </a:ext>
            </a:extLst>
          </p:cNvPr>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9909CFDC-CB73-B33B-50CE-1A49322426C9}"/>
              </a:ext>
            </a:extLst>
          </p:cNvPr>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DA7140EB-F48D-5745-04D7-DEFA5FE1E707}"/>
              </a:ext>
            </a:extLst>
          </p:cNvPr>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A620A87F-71D9-33F8-9C2B-F907D20DACD7}"/>
              </a:ext>
            </a:extLst>
          </p:cNvPr>
          <p:cNvPicPr preferRelativeResize="0"/>
          <p:nvPr/>
        </p:nvPicPr>
        <p:blipFill>
          <a:blip r:embed="rId9">
            <a:alphaModFix/>
          </a:blip>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117165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an API?</a:t>
            </a:r>
            <a:endParaRPr dirty="0"/>
          </a:p>
        </p:txBody>
      </p:sp>
      <p:sp>
        <p:nvSpPr>
          <p:cNvPr id="261" name="Google Shape;261;p44"/>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lgn="l">
              <a:buNone/>
            </a:pPr>
            <a:r>
              <a:rPr lang="en-US" b="0" i="0" dirty="0">
                <a:solidFill>
                  <a:srgbClr val="EEF0FF"/>
                </a:solidFill>
                <a:effectLst/>
                <a:latin typeface="Google Sans"/>
              </a:rPr>
              <a:t>API stands for Application Programming Interface. It's a set of rules and protocols that allows software applications to communicate with each other, exchange data, and share features and functionality</a:t>
            </a:r>
            <a:endParaRPr lang="en-US" dirty="0"/>
          </a:p>
        </p:txBody>
      </p:sp>
      <p:pic>
        <p:nvPicPr>
          <p:cNvPr id="262" name="Google Shape;262;p44"/>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8799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73300F1D-0875-82BE-2A21-0AA3F8037B18}"/>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3A96FBF-BB6F-18DD-B7B4-88D98A931DC4}"/>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API testing?</a:t>
            </a:r>
            <a:endParaRPr dirty="0"/>
          </a:p>
        </p:txBody>
      </p:sp>
      <p:sp>
        <p:nvSpPr>
          <p:cNvPr id="261" name="Google Shape;261;p44">
            <a:extLst>
              <a:ext uri="{FF2B5EF4-FFF2-40B4-BE49-F238E27FC236}">
                <a16:creationId xmlns:a16="http://schemas.microsoft.com/office/drawing/2014/main" id="{C691AE2C-FF6D-5500-B54D-9646F0F1E9E9}"/>
              </a:ext>
            </a:extLst>
          </p:cNvPr>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lgn="l">
              <a:buNone/>
            </a:pPr>
            <a:r>
              <a:rPr lang="en-US" b="0" i="0" dirty="0">
                <a:solidFill>
                  <a:srgbClr val="EEF0FF"/>
                </a:solidFill>
                <a:effectLst/>
                <a:latin typeface="Google Sans"/>
              </a:rPr>
              <a:t>API testing is </a:t>
            </a:r>
            <a:r>
              <a:rPr lang="en-US" dirty="0"/>
              <a:t>a type of software testing that evaluates application programming interfaces (APIs) to ensure they meet expectations for reliability, functionality, performance, and security.</a:t>
            </a:r>
          </a:p>
        </p:txBody>
      </p:sp>
      <p:pic>
        <p:nvPicPr>
          <p:cNvPr id="262" name="Google Shape;262;p44">
            <a:extLst>
              <a:ext uri="{FF2B5EF4-FFF2-40B4-BE49-F238E27FC236}">
                <a16:creationId xmlns:a16="http://schemas.microsoft.com/office/drawing/2014/main" id="{DCFF8393-4C21-A570-375B-7B2AEAA5E71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5BE3FA9F-1039-C4C4-B2FF-D2B27BF581BA}"/>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E426B729-5370-AFAB-CD6C-1694F446B2A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BA52585A-A671-42A2-2415-14E0B18982F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7DB4DD7-7656-B618-D5A9-470062547679}"/>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5AAACF49-2E8F-4491-6570-DE4FD467CD3C}"/>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A72F8F25-9D3E-AB96-BC4B-AE521C61169D}"/>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01109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D79B1086-2F95-EC9F-4685-BD80368B939C}"/>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A32DF03-7C18-C825-10E8-31E9BEB741F7}"/>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Importance of API testing</a:t>
            </a:r>
            <a:endParaRPr dirty="0"/>
          </a:p>
        </p:txBody>
      </p:sp>
      <p:sp>
        <p:nvSpPr>
          <p:cNvPr id="261" name="Google Shape;261;p44">
            <a:extLst>
              <a:ext uri="{FF2B5EF4-FFF2-40B4-BE49-F238E27FC236}">
                <a16:creationId xmlns:a16="http://schemas.microsoft.com/office/drawing/2014/main" id="{1315177F-CFFE-1E39-0D38-9075B2408DE9}"/>
              </a:ext>
            </a:extLst>
          </p:cNvPr>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lgn="l">
              <a:buNone/>
            </a:pPr>
            <a:r>
              <a:rPr lang="en-US" b="1" i="0" dirty="0">
                <a:solidFill>
                  <a:srgbClr val="EEF0FF"/>
                </a:solidFill>
                <a:effectLst/>
                <a:latin typeface="Google Sans"/>
              </a:rPr>
              <a:t>Identifying API Security Vulnerabilities</a:t>
            </a:r>
            <a:r>
              <a:rPr lang="en-US" b="0" i="0" dirty="0">
                <a:solidFill>
                  <a:srgbClr val="EEF0FF"/>
                </a:solidFill>
                <a:effectLst/>
                <a:latin typeface="Google Sans"/>
              </a:rPr>
              <a:t>:</a:t>
            </a:r>
          </a:p>
          <a:p>
            <a:pPr algn="l">
              <a:buFontTx/>
              <a:buChar char="-"/>
            </a:pPr>
            <a:r>
              <a:rPr lang="en-US" b="0" i="0" dirty="0">
                <a:solidFill>
                  <a:srgbClr val="EEF0FF"/>
                </a:solidFill>
                <a:effectLst/>
                <a:latin typeface="Google Sans"/>
              </a:rPr>
              <a:t>Common threats: SQL Injection, XSS, etc. API breaches can lead to significant data loss.</a:t>
            </a:r>
            <a:endParaRPr lang="en-US" dirty="0"/>
          </a:p>
          <a:p>
            <a:pPr marL="177800" indent="0" algn="l">
              <a:buNone/>
            </a:pPr>
            <a:endParaRPr lang="en-US" dirty="0"/>
          </a:p>
        </p:txBody>
      </p:sp>
      <p:pic>
        <p:nvPicPr>
          <p:cNvPr id="262" name="Google Shape;262;p44">
            <a:extLst>
              <a:ext uri="{FF2B5EF4-FFF2-40B4-BE49-F238E27FC236}">
                <a16:creationId xmlns:a16="http://schemas.microsoft.com/office/drawing/2014/main" id="{D87BBAA7-F94A-E636-6399-AF8DDD3C17A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1A7F41E9-6B9F-D432-116C-8E15FD0EB89B}"/>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6D658FD7-FCFB-DC73-9701-EB81B1FD9B01}"/>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E7DBE2F6-47D3-9563-BEAB-C47332C96EB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56ED159-1424-A042-A260-4C2327DFE502}"/>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AAE8DEA0-44DE-4A95-42CF-B19EF20AEDC6}"/>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201BE155-76BB-1A4D-6937-7A994B7D8389}"/>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179027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8F122AF0-15C0-F3C4-8142-C3D98439BA4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BBB554A-F0E3-6D81-98FF-6BE39C67A37C}"/>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API testing</a:t>
            </a:r>
            <a:endParaRPr dirty="0"/>
          </a:p>
        </p:txBody>
      </p:sp>
      <p:sp>
        <p:nvSpPr>
          <p:cNvPr id="261" name="Google Shape;261;p44">
            <a:extLst>
              <a:ext uri="{FF2B5EF4-FFF2-40B4-BE49-F238E27FC236}">
                <a16:creationId xmlns:a16="http://schemas.microsoft.com/office/drawing/2014/main" id="{24C65912-7FEC-46C3-C566-892F4D1FE4D5}"/>
              </a:ext>
            </a:extLst>
          </p:cNvPr>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lgn="l">
              <a:buNone/>
            </a:pPr>
            <a:r>
              <a:rPr lang="en-US" b="0" i="0" dirty="0">
                <a:effectLst/>
                <a:latin typeface="Arial" panose="020B0604020202020204" pitchFamily="34" charset="0"/>
              </a:rPr>
              <a:t>To start API testing, you first need to discover its attack surface by obtaining as much information about the API as possible.</a:t>
            </a:r>
          </a:p>
          <a:p>
            <a:pPr marL="177800" indent="0" algn="l">
              <a:buNone/>
            </a:pPr>
            <a:endParaRPr lang="en-US" dirty="0">
              <a:latin typeface="Arial" panose="020B0604020202020204" pitchFamily="34" charset="0"/>
            </a:endParaRPr>
          </a:p>
          <a:p>
            <a:pPr marL="177800" indent="0" algn="l">
              <a:buNone/>
            </a:pPr>
            <a:r>
              <a:rPr lang="en-US" dirty="0">
                <a:latin typeface="Arial" panose="020B0604020202020204" pitchFamily="34" charset="0"/>
              </a:rPr>
              <a:t>T</a:t>
            </a:r>
            <a:r>
              <a:rPr lang="en-US" b="0" i="0" dirty="0">
                <a:effectLst/>
                <a:latin typeface="Arial" panose="020B0604020202020204" pitchFamily="34" charset="0"/>
              </a:rPr>
              <a:t>o begin, you should identify API endpoints (the locations where an API receives requests about a specific resource on its server)</a:t>
            </a:r>
          </a:p>
        </p:txBody>
      </p:sp>
      <p:pic>
        <p:nvPicPr>
          <p:cNvPr id="262" name="Google Shape;262;p44">
            <a:extLst>
              <a:ext uri="{FF2B5EF4-FFF2-40B4-BE49-F238E27FC236}">
                <a16:creationId xmlns:a16="http://schemas.microsoft.com/office/drawing/2014/main" id="{C08CE69C-1563-4DC5-B7A0-9FCC0CC954F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617F8A4-D125-4578-CFF8-9CD0496529E1}"/>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040B7B1-2ABF-EFE5-5664-E69745E0B687}"/>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37BC927E-8EE0-73BD-663E-454DBD90DB7A}"/>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552A933-9B80-80C4-848D-23C415FF9B24}"/>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CEB82D3-78C1-F923-8800-7E6E43FE233F}"/>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BB80A7F9-0D8F-2000-07D3-9683743D58E6}"/>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24951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3FB0768F-B2B6-5353-F3F9-42B4B21F55E5}"/>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2D5DB774-BD0F-5EA1-8CD6-E51D057459EB}"/>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API testing</a:t>
            </a:r>
            <a:endParaRPr dirty="0"/>
          </a:p>
        </p:txBody>
      </p:sp>
      <p:sp>
        <p:nvSpPr>
          <p:cNvPr id="261" name="Google Shape;261;p44">
            <a:extLst>
              <a:ext uri="{FF2B5EF4-FFF2-40B4-BE49-F238E27FC236}">
                <a16:creationId xmlns:a16="http://schemas.microsoft.com/office/drawing/2014/main" id="{0FDB5D4D-DCD6-8BD7-C835-CF4CEA4F6653}"/>
              </a:ext>
            </a:extLst>
          </p:cNvPr>
          <p:cNvSpPr txBox="1">
            <a:spLocks noGrp="1"/>
          </p:cNvSpPr>
          <p:nvPr>
            <p:ph type="body" idx="1"/>
          </p:nvPr>
        </p:nvSpPr>
        <p:spPr>
          <a:xfrm>
            <a:off x="4788800" y="1691465"/>
            <a:ext cx="3499200" cy="3136886"/>
          </a:xfrm>
          <a:prstGeom prst="rect">
            <a:avLst/>
          </a:prstGeom>
        </p:spPr>
        <p:txBody>
          <a:bodyPr spcFirstLastPara="1" wrap="square" lIns="91425" tIns="91425" rIns="91425" bIns="91425" anchor="t" anchorCtr="0">
            <a:noAutofit/>
          </a:bodyPr>
          <a:lstStyle/>
          <a:p>
            <a:pPr marL="177800" indent="0" algn="l">
              <a:buNone/>
            </a:pPr>
            <a:r>
              <a:rPr lang="en-US" b="0" i="0" dirty="0">
                <a:effectLst/>
                <a:latin typeface="Arial" panose="020B0604020202020204" pitchFamily="34" charset="0"/>
              </a:rPr>
              <a:t>Once you have identified the endpoints, you need to determine how to interact with them. This enables you to construct valid HTTP requests to test the API. You should find out:</a:t>
            </a:r>
          </a:p>
          <a:p>
            <a:pPr marL="177800" indent="0" algn="l">
              <a:buNone/>
            </a:pPr>
            <a:endParaRPr lang="en-US" dirty="0">
              <a:latin typeface="Arial" panose="020B0604020202020204" pitchFamily="34" charset="0"/>
            </a:endParaRPr>
          </a:p>
          <a:p>
            <a:r>
              <a:rPr lang="en-US" b="0" i="0" dirty="0">
                <a:effectLst/>
                <a:latin typeface="Arial" panose="020B0604020202020204" pitchFamily="34" charset="0"/>
              </a:rPr>
              <a:t>The input data the API processes, including both compulsory and optional parameters.</a:t>
            </a:r>
          </a:p>
          <a:p>
            <a:r>
              <a:rPr lang="en-US" b="0" i="0" dirty="0">
                <a:effectLst/>
                <a:latin typeface="Arial" panose="020B0604020202020204" pitchFamily="34" charset="0"/>
              </a:rPr>
              <a:t>The types of requests the API accepts, including supported HTTP methods and media formats.</a:t>
            </a:r>
          </a:p>
          <a:p>
            <a:r>
              <a:rPr lang="en-US" b="0" i="0" dirty="0">
                <a:effectLst/>
                <a:latin typeface="Arial" panose="020B0604020202020204" pitchFamily="34" charset="0"/>
              </a:rPr>
              <a:t>Rate limits and authentication mechanisms.</a:t>
            </a:r>
          </a:p>
        </p:txBody>
      </p:sp>
      <p:pic>
        <p:nvPicPr>
          <p:cNvPr id="262" name="Google Shape;262;p44">
            <a:extLst>
              <a:ext uri="{FF2B5EF4-FFF2-40B4-BE49-F238E27FC236}">
                <a16:creationId xmlns:a16="http://schemas.microsoft.com/office/drawing/2014/main" id="{4B29BF4E-3858-80B1-700D-13471EB3AE4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D7F0A465-181D-0135-DB94-94E178511FC4}"/>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B2C65163-B959-6A68-5CC4-DCB1BC4CE696}"/>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08318A1-42DC-8A34-2433-3A887AE1EE74}"/>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456EFDB3-1482-832C-A885-9DF3128B34FC}"/>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A87A930D-0049-9F81-72C6-A914EAD4CA5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54339258-9326-5BC7-B2E8-7609AD5C20D5}"/>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95346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3" name="Google Shape;273;p45"/>
          <p:cNvSpPr txBox="1">
            <a:spLocks noGrp="1"/>
          </p:cNvSpPr>
          <p:nvPr>
            <p:ph type="ctrTitle"/>
          </p:nvPr>
        </p:nvSpPr>
        <p:spPr>
          <a:xfrm>
            <a:off x="713225" y="1590900"/>
            <a:ext cx="4644900" cy="9384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Scenerio</a:t>
            </a:r>
            <a:endParaRPr dirty="0"/>
          </a:p>
        </p:txBody>
      </p:sp>
      <p:sp>
        <p:nvSpPr>
          <p:cNvPr id="274" name="Google Shape;274;p45"/>
          <p:cNvSpPr txBox="1">
            <a:spLocks noGrp="1"/>
          </p:cNvSpPr>
          <p:nvPr>
            <p:ph type="subTitle" idx="1"/>
          </p:nvPr>
        </p:nvSpPr>
        <p:spPr>
          <a:xfrm>
            <a:off x="713225" y="2458724"/>
            <a:ext cx="3995100" cy="1879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this Lab, you will practice basic interception of communication using burp suite.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At the end, you will find the exposed API documentation and delete the user </a:t>
            </a:r>
            <a:r>
              <a:rPr lang="en-US" b="1" dirty="0"/>
              <a:t>Carlos </a:t>
            </a:r>
            <a:r>
              <a:rPr lang="en-US" dirty="0"/>
              <a:t>from the database of the eCommerce site to highlight </a:t>
            </a:r>
            <a:endParaRPr dirty="0"/>
          </a:p>
        </p:txBody>
      </p:sp>
      <p:grpSp>
        <p:nvGrpSpPr>
          <p:cNvPr id="275" name="Google Shape;275;p45"/>
          <p:cNvGrpSpPr/>
          <p:nvPr/>
        </p:nvGrpSpPr>
        <p:grpSpPr>
          <a:xfrm>
            <a:off x="5358125" y="-218100"/>
            <a:ext cx="3654949" cy="6082201"/>
            <a:chOff x="5358125" y="-218100"/>
            <a:chExt cx="3654949" cy="6082201"/>
          </a:xfrm>
        </p:grpSpPr>
        <p:pic>
          <p:nvPicPr>
            <p:cNvPr id="276" name="Google Shape;276;p45"/>
            <p:cNvPicPr preferRelativeResize="0"/>
            <p:nvPr/>
          </p:nvPicPr>
          <p:blipFill>
            <a:blip r:embed="rId3">
              <a:alphaModFix/>
            </a:blip>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alphaModFix/>
            </a:blip>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alphaModFix/>
          </a:blip>
          <a:stretch>
            <a:fillRect/>
          </a:stretch>
        </p:blipFill>
        <p:spPr>
          <a:xfrm>
            <a:off x="6168912" y="2308592"/>
            <a:ext cx="1782850" cy="1677633"/>
          </a:xfrm>
          <a:prstGeom prst="rect">
            <a:avLst/>
          </a:prstGeom>
          <a:noFill/>
          <a:ln>
            <a:noFill/>
          </a:ln>
        </p:spPr>
      </p:pic>
      <p:pic>
        <p:nvPicPr>
          <p:cNvPr id="279" name="Google Shape;279;p45"/>
          <p:cNvPicPr preferRelativeResize="0"/>
          <p:nvPr/>
        </p:nvPicPr>
        <p:blipFill>
          <a:blip r:embed="rId5">
            <a:alphaModFix/>
          </a:blip>
          <a:stretch>
            <a:fillRect/>
          </a:stretch>
        </p:blipFill>
        <p:spPr>
          <a:xfrm rot="10800000">
            <a:off x="6833428" y="1476424"/>
            <a:ext cx="1344325" cy="1167350"/>
          </a:xfrm>
          <a:prstGeom prst="rect">
            <a:avLst/>
          </a:prstGeom>
          <a:noFill/>
          <a:ln>
            <a:noFill/>
          </a:ln>
        </p:spPr>
      </p:pic>
      <p:pic>
        <p:nvPicPr>
          <p:cNvPr id="280" name="Google Shape;280;p45"/>
          <p:cNvPicPr preferRelativeResize="0"/>
          <p:nvPr/>
        </p:nvPicPr>
        <p:blipFill>
          <a:blip r:embed="rId6">
            <a:alphaModFix/>
          </a:blip>
          <a:stretch>
            <a:fillRect/>
          </a:stretch>
        </p:blipFill>
        <p:spPr>
          <a:xfrm>
            <a:off x="6282500" y="1774450"/>
            <a:ext cx="839381" cy="803750"/>
          </a:xfrm>
          <a:prstGeom prst="rect">
            <a:avLst/>
          </a:prstGeom>
          <a:noFill/>
          <a:ln>
            <a:noFill/>
          </a:ln>
        </p:spPr>
      </p:pic>
      <p:pic>
        <p:nvPicPr>
          <p:cNvPr id="281" name="Google Shape;281;p45"/>
          <p:cNvPicPr preferRelativeResize="0"/>
          <p:nvPr/>
        </p:nvPicPr>
        <p:blipFill>
          <a:blip r:embed="rId7">
            <a:alphaModFix/>
          </a:blip>
          <a:stretch>
            <a:fillRect/>
          </a:stretch>
        </p:blipFill>
        <p:spPr>
          <a:xfrm rot="-4337103">
            <a:off x="6009199" y="3023474"/>
            <a:ext cx="1385975" cy="1249698"/>
          </a:xfrm>
          <a:prstGeom prst="rect">
            <a:avLst/>
          </a:prstGeom>
          <a:noFill/>
          <a:ln>
            <a:noFill/>
          </a:ln>
        </p:spPr>
      </p:pic>
      <p:pic>
        <p:nvPicPr>
          <p:cNvPr id="282" name="Google Shape;282;p45"/>
          <p:cNvPicPr preferRelativeResize="0"/>
          <p:nvPr/>
        </p:nvPicPr>
        <p:blipFill>
          <a:blip r:embed="rId8">
            <a:alphaModFix/>
          </a:blip>
          <a:stretch>
            <a:fillRect/>
          </a:stretch>
        </p:blipFill>
        <p:spPr>
          <a:xfrm>
            <a:off x="7347191" y="3292725"/>
            <a:ext cx="1000659" cy="51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AD19B2C-14F7-FC0A-0242-C073BC0AACBD}"/>
            </a:ext>
          </a:extLst>
        </p:cNvPr>
        <p:cNvGrpSpPr/>
        <p:nvPr/>
      </p:nvGrpSpPr>
      <p:grpSpPr>
        <a:xfrm>
          <a:off x="0" y="0"/>
          <a:ext cx="0" cy="0"/>
          <a:chOff x="0" y="0"/>
          <a:chExt cx="0" cy="0"/>
        </a:xfrm>
      </p:grpSpPr>
      <p:sp>
        <p:nvSpPr>
          <p:cNvPr id="281" name="Google Shape;281;p30">
            <a:extLst>
              <a:ext uri="{FF2B5EF4-FFF2-40B4-BE49-F238E27FC236}">
                <a16:creationId xmlns:a16="http://schemas.microsoft.com/office/drawing/2014/main" id="{D852773C-6A04-9F9F-211C-173D1B0ADAAD}"/>
              </a:ext>
            </a:extLst>
          </p:cNvPr>
          <p:cNvSpPr/>
          <p:nvPr/>
        </p:nvSpPr>
        <p:spPr>
          <a:xfrm>
            <a:off x="1511329" y="1071446"/>
            <a:ext cx="6121342" cy="2885707"/>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a:extLst>
              <a:ext uri="{FF2B5EF4-FFF2-40B4-BE49-F238E27FC236}">
                <a16:creationId xmlns:a16="http://schemas.microsoft.com/office/drawing/2014/main" id="{30B0A949-E8C3-EAA4-9168-A903BEA69894}"/>
              </a:ext>
            </a:extLst>
          </p:cNvPr>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i="1" dirty="0">
                <a:solidFill>
                  <a:schemeClr val="bg2"/>
                </a:solidFill>
                <a:latin typeface="source-serif-pro"/>
              </a:rPr>
              <a:t>Write</a:t>
            </a:r>
            <a:r>
              <a:rPr lang="en-US" sz="2000" b="0" i="1" dirty="0">
                <a:solidFill>
                  <a:schemeClr val="bg2"/>
                </a:solidFill>
                <a:effectLst/>
                <a:latin typeface="source-serif-pro"/>
              </a:rPr>
              <a:t> a report on the incident, highlighting the process, intrusion techniques applied, the scope of the test and while suggesting fixes to prevent this vulnerability from being exploited.</a:t>
            </a:r>
            <a:br>
              <a:rPr lang="en-US" sz="2000" b="0" i="1" dirty="0">
                <a:solidFill>
                  <a:schemeClr val="bg2"/>
                </a:solidFill>
                <a:effectLst/>
                <a:latin typeface="source-serif-pro"/>
              </a:rPr>
            </a:br>
            <a:br>
              <a:rPr lang="en-US" sz="2000" b="0" i="1" dirty="0">
                <a:solidFill>
                  <a:schemeClr val="bg2"/>
                </a:solidFill>
                <a:effectLst/>
                <a:latin typeface="source-serif-pro"/>
              </a:rPr>
            </a:br>
            <a:endParaRPr lang="en-US" sz="2000" b="0" i="1" dirty="0">
              <a:solidFill>
                <a:schemeClr val="bg2"/>
              </a:solidFill>
              <a:effectLst/>
              <a:latin typeface="source-serif-pro"/>
            </a:endParaRPr>
          </a:p>
        </p:txBody>
      </p:sp>
      <p:sp>
        <p:nvSpPr>
          <p:cNvPr id="283" name="Google Shape;283;p30">
            <a:extLst>
              <a:ext uri="{FF2B5EF4-FFF2-40B4-BE49-F238E27FC236}">
                <a16:creationId xmlns:a16="http://schemas.microsoft.com/office/drawing/2014/main" id="{E0478430-53B6-2119-922B-3ABA46A64F57}"/>
              </a:ext>
            </a:extLst>
          </p:cNvPr>
          <p:cNvSpPr txBox="1">
            <a:spLocks noGrp="1"/>
          </p:cNvSpPr>
          <p:nvPr>
            <p:ph type="subTitle" idx="1"/>
          </p:nvPr>
        </p:nvSpPr>
        <p:spPr>
          <a:xfrm>
            <a:off x="1625850" y="707182"/>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Assignment</a:t>
            </a:r>
            <a:endParaRPr dirty="0">
              <a:solidFill>
                <a:schemeClr val="bg1"/>
              </a:solidFill>
            </a:endParaRPr>
          </a:p>
        </p:txBody>
      </p:sp>
      <p:grpSp>
        <p:nvGrpSpPr>
          <p:cNvPr id="284" name="Google Shape;284;p30">
            <a:extLst>
              <a:ext uri="{FF2B5EF4-FFF2-40B4-BE49-F238E27FC236}">
                <a16:creationId xmlns:a16="http://schemas.microsoft.com/office/drawing/2014/main" id="{B4ABACD5-9C9B-4E11-D5CB-99D47B09AEC2}"/>
              </a:ext>
            </a:extLst>
          </p:cNvPr>
          <p:cNvGrpSpPr/>
          <p:nvPr/>
        </p:nvGrpSpPr>
        <p:grpSpPr>
          <a:xfrm>
            <a:off x="1006807" y="487596"/>
            <a:ext cx="288601" cy="1096693"/>
            <a:chOff x="1006700" y="2603975"/>
            <a:chExt cx="55450" cy="210700"/>
          </a:xfrm>
        </p:grpSpPr>
        <p:sp>
          <p:nvSpPr>
            <p:cNvPr id="285" name="Google Shape;285;p30">
              <a:extLst>
                <a:ext uri="{FF2B5EF4-FFF2-40B4-BE49-F238E27FC236}">
                  <a16:creationId xmlns:a16="http://schemas.microsoft.com/office/drawing/2014/main" id="{78ECB7E2-1037-E4A2-77E0-D089EE78C91B}"/>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a:extLst>
                <a:ext uri="{FF2B5EF4-FFF2-40B4-BE49-F238E27FC236}">
                  <a16:creationId xmlns:a16="http://schemas.microsoft.com/office/drawing/2014/main" id="{AF5A25AC-F998-F90A-8F72-E65AE259065B}"/>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a:extLst>
                <a:ext uri="{FF2B5EF4-FFF2-40B4-BE49-F238E27FC236}">
                  <a16:creationId xmlns:a16="http://schemas.microsoft.com/office/drawing/2014/main" id="{BA3E5AA3-3380-1E6B-AE01-34227981B11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a:extLst>
                <a:ext uri="{FF2B5EF4-FFF2-40B4-BE49-F238E27FC236}">
                  <a16:creationId xmlns:a16="http://schemas.microsoft.com/office/drawing/2014/main" id="{E53B98BD-E9E0-F273-1013-2CE47A0E7C64}"/>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a:extLst>
                <a:ext uri="{FF2B5EF4-FFF2-40B4-BE49-F238E27FC236}">
                  <a16:creationId xmlns:a16="http://schemas.microsoft.com/office/drawing/2014/main" id="{3AA8F78E-14FD-A18D-8471-1FD0993F502B}"/>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a:extLst>
                <a:ext uri="{FF2B5EF4-FFF2-40B4-BE49-F238E27FC236}">
                  <a16:creationId xmlns:a16="http://schemas.microsoft.com/office/drawing/2014/main" id="{5536EB35-FBA1-4140-29C7-6F19B5175584}"/>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a:extLst>
              <a:ext uri="{FF2B5EF4-FFF2-40B4-BE49-F238E27FC236}">
                <a16:creationId xmlns:a16="http://schemas.microsoft.com/office/drawing/2014/main" id="{AAA027F6-77CA-C16F-D09E-225DB98C7030}"/>
              </a:ext>
            </a:extLst>
          </p:cNvPr>
          <p:cNvGrpSpPr/>
          <p:nvPr/>
        </p:nvGrpSpPr>
        <p:grpSpPr>
          <a:xfrm rot="5400000">
            <a:off x="7769557" y="3906771"/>
            <a:ext cx="288601" cy="1096693"/>
            <a:chOff x="1006700" y="2603975"/>
            <a:chExt cx="55450" cy="210700"/>
          </a:xfrm>
        </p:grpSpPr>
        <p:sp>
          <p:nvSpPr>
            <p:cNvPr id="292" name="Google Shape;292;p30">
              <a:extLst>
                <a:ext uri="{FF2B5EF4-FFF2-40B4-BE49-F238E27FC236}">
                  <a16:creationId xmlns:a16="http://schemas.microsoft.com/office/drawing/2014/main" id="{0B9D4415-B94C-C559-69E0-57B0717E9ED9}"/>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a:extLst>
                <a:ext uri="{FF2B5EF4-FFF2-40B4-BE49-F238E27FC236}">
                  <a16:creationId xmlns:a16="http://schemas.microsoft.com/office/drawing/2014/main" id="{6ACB2694-05FC-3C30-9580-BEA91E97148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a:extLst>
                <a:ext uri="{FF2B5EF4-FFF2-40B4-BE49-F238E27FC236}">
                  <a16:creationId xmlns:a16="http://schemas.microsoft.com/office/drawing/2014/main" id="{AE25292C-C4CA-1CBC-4F35-274F9DC41DB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a:extLst>
                <a:ext uri="{FF2B5EF4-FFF2-40B4-BE49-F238E27FC236}">
                  <a16:creationId xmlns:a16="http://schemas.microsoft.com/office/drawing/2014/main" id="{3BC9E841-2BB3-FEFD-6537-E1AA88B355D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a:extLst>
                <a:ext uri="{FF2B5EF4-FFF2-40B4-BE49-F238E27FC236}">
                  <a16:creationId xmlns:a16="http://schemas.microsoft.com/office/drawing/2014/main" id="{6A7A5ACE-8716-CE93-9612-94CBE7ACB05A}"/>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a:extLst>
                <a:ext uri="{FF2B5EF4-FFF2-40B4-BE49-F238E27FC236}">
                  <a16:creationId xmlns:a16="http://schemas.microsoft.com/office/drawing/2014/main" id="{D8C9F90C-2055-AE2B-2BD0-EF63300797CD}"/>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a:extLst>
              <a:ext uri="{FF2B5EF4-FFF2-40B4-BE49-F238E27FC236}">
                <a16:creationId xmlns:a16="http://schemas.microsoft.com/office/drawing/2014/main" id="{60783C3E-6383-7782-D3CD-9D8DC7782CE4}"/>
              </a:ext>
            </a:extLst>
          </p:cNvPr>
          <p:cNvGrpSpPr/>
          <p:nvPr/>
        </p:nvGrpSpPr>
        <p:grpSpPr>
          <a:xfrm>
            <a:off x="551124" y="3629702"/>
            <a:ext cx="1178637" cy="1096691"/>
            <a:chOff x="827350" y="3629733"/>
            <a:chExt cx="1431600" cy="1332067"/>
          </a:xfrm>
        </p:grpSpPr>
        <p:sp>
          <p:nvSpPr>
            <p:cNvPr id="299" name="Google Shape;299;p30">
              <a:extLst>
                <a:ext uri="{FF2B5EF4-FFF2-40B4-BE49-F238E27FC236}">
                  <a16:creationId xmlns:a16="http://schemas.microsoft.com/office/drawing/2014/main" id="{94EE9C53-B11D-6E72-E71E-7D462A2168F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a:extLst>
                <a:ext uri="{FF2B5EF4-FFF2-40B4-BE49-F238E27FC236}">
                  <a16:creationId xmlns:a16="http://schemas.microsoft.com/office/drawing/2014/main" id="{99ABE332-FC3D-0C88-C218-29077E73A60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a:extLst>
                <a:ext uri="{FF2B5EF4-FFF2-40B4-BE49-F238E27FC236}">
                  <a16:creationId xmlns:a16="http://schemas.microsoft.com/office/drawing/2014/main" id="{78AFF3A4-DE07-535A-E866-18AA1EDDC37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a:extLst>
              <a:ext uri="{FF2B5EF4-FFF2-40B4-BE49-F238E27FC236}">
                <a16:creationId xmlns:a16="http://schemas.microsoft.com/office/drawing/2014/main" id="{20ADA536-743B-C3B6-A88B-5789688F6517}"/>
              </a:ext>
            </a:extLst>
          </p:cNvPr>
          <p:cNvGrpSpPr/>
          <p:nvPr/>
        </p:nvGrpSpPr>
        <p:grpSpPr>
          <a:xfrm>
            <a:off x="322602" y="2902809"/>
            <a:ext cx="781224" cy="726909"/>
            <a:chOff x="827350" y="3629733"/>
            <a:chExt cx="1431600" cy="1332067"/>
          </a:xfrm>
        </p:grpSpPr>
        <p:sp>
          <p:nvSpPr>
            <p:cNvPr id="303" name="Google Shape;303;p30">
              <a:extLst>
                <a:ext uri="{FF2B5EF4-FFF2-40B4-BE49-F238E27FC236}">
                  <a16:creationId xmlns:a16="http://schemas.microsoft.com/office/drawing/2014/main" id="{13D81D16-93A5-CC9A-2AA4-C7D0279B943A}"/>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a:extLst>
                <a:ext uri="{FF2B5EF4-FFF2-40B4-BE49-F238E27FC236}">
                  <a16:creationId xmlns:a16="http://schemas.microsoft.com/office/drawing/2014/main" id="{9CF7ADE4-7561-70E8-3031-BE34D684C4E8}"/>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a:extLst>
                <a:ext uri="{FF2B5EF4-FFF2-40B4-BE49-F238E27FC236}">
                  <a16:creationId xmlns:a16="http://schemas.microsoft.com/office/drawing/2014/main" id="{0B6C9303-695E-6736-FC3A-17C76E3CE43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a:extLst>
              <a:ext uri="{FF2B5EF4-FFF2-40B4-BE49-F238E27FC236}">
                <a16:creationId xmlns:a16="http://schemas.microsoft.com/office/drawing/2014/main" id="{7925A637-FCA3-1D8C-04D1-2E912AC2863E}"/>
              </a:ext>
            </a:extLst>
          </p:cNvPr>
          <p:cNvGrpSpPr/>
          <p:nvPr/>
        </p:nvGrpSpPr>
        <p:grpSpPr>
          <a:xfrm>
            <a:off x="1816189" y="4394848"/>
            <a:ext cx="356325" cy="331552"/>
            <a:chOff x="827350" y="3629733"/>
            <a:chExt cx="1431600" cy="1332067"/>
          </a:xfrm>
        </p:grpSpPr>
        <p:sp>
          <p:nvSpPr>
            <p:cNvPr id="307" name="Google Shape;307;p30">
              <a:extLst>
                <a:ext uri="{FF2B5EF4-FFF2-40B4-BE49-F238E27FC236}">
                  <a16:creationId xmlns:a16="http://schemas.microsoft.com/office/drawing/2014/main" id="{D19FFBBD-EC19-DFAB-0C66-7177A23DEC13}"/>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a:extLst>
                <a:ext uri="{FF2B5EF4-FFF2-40B4-BE49-F238E27FC236}">
                  <a16:creationId xmlns:a16="http://schemas.microsoft.com/office/drawing/2014/main" id="{2DF26973-1160-4902-719F-2394FC7E431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a:extLst>
                <a:ext uri="{FF2B5EF4-FFF2-40B4-BE49-F238E27FC236}">
                  <a16:creationId xmlns:a16="http://schemas.microsoft.com/office/drawing/2014/main" id="{8EC109A4-67A3-7893-8925-9500F23B5D16}"/>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a:extLst>
              <a:ext uri="{FF2B5EF4-FFF2-40B4-BE49-F238E27FC236}">
                <a16:creationId xmlns:a16="http://schemas.microsoft.com/office/drawing/2014/main" id="{029DE0A5-E921-0669-A91A-0DE5229F0CFD}"/>
              </a:ext>
            </a:extLst>
          </p:cNvPr>
          <p:cNvGrpSpPr/>
          <p:nvPr/>
        </p:nvGrpSpPr>
        <p:grpSpPr>
          <a:xfrm>
            <a:off x="7466251" y="219713"/>
            <a:ext cx="895180" cy="832942"/>
            <a:chOff x="827350" y="3629733"/>
            <a:chExt cx="1431600" cy="1332067"/>
          </a:xfrm>
        </p:grpSpPr>
        <p:sp>
          <p:nvSpPr>
            <p:cNvPr id="311" name="Google Shape;311;p30">
              <a:extLst>
                <a:ext uri="{FF2B5EF4-FFF2-40B4-BE49-F238E27FC236}">
                  <a16:creationId xmlns:a16="http://schemas.microsoft.com/office/drawing/2014/main" id="{0E8AF675-C6DA-B6C1-EDB2-9DD9E9EC049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a:extLst>
                <a:ext uri="{FF2B5EF4-FFF2-40B4-BE49-F238E27FC236}">
                  <a16:creationId xmlns:a16="http://schemas.microsoft.com/office/drawing/2014/main" id="{C6435C63-A1F4-8680-D2FC-242B59CF9E6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a:extLst>
                <a:ext uri="{FF2B5EF4-FFF2-40B4-BE49-F238E27FC236}">
                  <a16:creationId xmlns:a16="http://schemas.microsoft.com/office/drawing/2014/main" id="{C5E49712-C53B-ABCF-8930-A4701C58ACC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a:extLst>
              <a:ext uri="{FF2B5EF4-FFF2-40B4-BE49-F238E27FC236}">
                <a16:creationId xmlns:a16="http://schemas.microsoft.com/office/drawing/2014/main" id="{3FD7DCFE-5701-A76D-8C34-AAB1B76A93B2}"/>
              </a:ext>
            </a:extLst>
          </p:cNvPr>
          <p:cNvGrpSpPr/>
          <p:nvPr/>
        </p:nvGrpSpPr>
        <p:grpSpPr>
          <a:xfrm>
            <a:off x="8131283" y="1065715"/>
            <a:ext cx="598982" cy="557337"/>
            <a:chOff x="827350" y="3629733"/>
            <a:chExt cx="1431600" cy="1332067"/>
          </a:xfrm>
        </p:grpSpPr>
        <p:sp>
          <p:nvSpPr>
            <p:cNvPr id="315" name="Google Shape;315;p30">
              <a:extLst>
                <a:ext uri="{FF2B5EF4-FFF2-40B4-BE49-F238E27FC236}">
                  <a16:creationId xmlns:a16="http://schemas.microsoft.com/office/drawing/2014/main" id="{EB935D59-8207-2281-0FC2-E33BB6A716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a:extLst>
                <a:ext uri="{FF2B5EF4-FFF2-40B4-BE49-F238E27FC236}">
                  <a16:creationId xmlns:a16="http://schemas.microsoft.com/office/drawing/2014/main" id="{3C865875-94F8-6405-A3D5-9688B37670C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a:extLst>
                <a:ext uri="{FF2B5EF4-FFF2-40B4-BE49-F238E27FC236}">
                  <a16:creationId xmlns:a16="http://schemas.microsoft.com/office/drawing/2014/main" id="{F7B0A824-899E-646B-4597-26B63097398C}"/>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a:extLst>
              <a:ext uri="{FF2B5EF4-FFF2-40B4-BE49-F238E27FC236}">
                <a16:creationId xmlns:a16="http://schemas.microsoft.com/office/drawing/2014/main" id="{DED01465-7B59-8258-3AD3-AD0FD941BB04}"/>
              </a:ext>
            </a:extLst>
          </p:cNvPr>
          <p:cNvGrpSpPr/>
          <p:nvPr/>
        </p:nvGrpSpPr>
        <p:grpSpPr>
          <a:xfrm>
            <a:off x="6901231" y="620669"/>
            <a:ext cx="464268" cy="431989"/>
            <a:chOff x="827350" y="3629733"/>
            <a:chExt cx="1431600" cy="1332067"/>
          </a:xfrm>
        </p:grpSpPr>
        <p:sp>
          <p:nvSpPr>
            <p:cNvPr id="319" name="Google Shape;319;p30">
              <a:extLst>
                <a:ext uri="{FF2B5EF4-FFF2-40B4-BE49-F238E27FC236}">
                  <a16:creationId xmlns:a16="http://schemas.microsoft.com/office/drawing/2014/main" id="{FA025F39-E043-2212-FC61-46EEF652E785}"/>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a:extLst>
                <a:ext uri="{FF2B5EF4-FFF2-40B4-BE49-F238E27FC236}">
                  <a16:creationId xmlns:a16="http://schemas.microsoft.com/office/drawing/2014/main" id="{A277145A-C9A0-9B5E-A99A-38B81B002D4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a:extLst>
                <a:ext uri="{FF2B5EF4-FFF2-40B4-BE49-F238E27FC236}">
                  <a16:creationId xmlns:a16="http://schemas.microsoft.com/office/drawing/2014/main" id="{AA9135A4-A412-68C7-8813-3248C87EABE7}"/>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430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13517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572000" y="3366574"/>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3772348" y="3366574"/>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amosmarvellous48@gmail.com </a:t>
            </a:r>
            <a:endParaRPr dirty="0">
              <a:solidFill>
                <a:schemeClr val="lt1"/>
              </a:solidFill>
            </a:endParaRPr>
          </a:p>
          <a:p>
            <a:pPr marL="0" lvl="0" indent="0" algn="ctr" rtl="0">
              <a:spcBef>
                <a:spcPts val="0"/>
              </a:spcBef>
              <a:spcAft>
                <a:spcPts val="0"/>
              </a:spcAft>
              <a:buClr>
                <a:schemeClr val="dk1"/>
              </a:buClr>
              <a:buSzPts val="1100"/>
              <a:buFont typeface="Arial"/>
              <a:buNone/>
            </a:pPr>
            <a:r>
              <a:rPr lang="en" dirty="0">
                <a:solidFill>
                  <a:schemeClr val="lt1"/>
                </a:solidFill>
              </a:rPr>
              <a:t>+234</a:t>
            </a:r>
            <a:r>
              <a:rPr lang="en" dirty="0"/>
              <a:t> 702 625 4613</a:t>
            </a:r>
            <a:endParaRPr dirty="0">
              <a:solidFill>
                <a:schemeClr val="lt1"/>
              </a:solidFill>
            </a:endParaRPr>
          </a:p>
          <a:p>
            <a:pPr marL="0" lvl="0" indent="0" algn="ctr" rtl="0">
              <a:spcBef>
                <a:spcPts val="0"/>
              </a:spcBef>
              <a:spcAft>
                <a:spcPts val="0"/>
              </a:spcAft>
              <a:buNone/>
            </a:pPr>
            <a:endParaRPr dirty="0">
              <a:solidFill>
                <a:schemeClr val="lt1"/>
              </a:solidFill>
            </a:endParaRPr>
          </a:p>
        </p:txBody>
      </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42FF7ACE-9915-1CDC-8F8B-F62F511FB682}"/>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4717D763-531B-E34E-20FD-9F52029433B1}"/>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dirty="0"/>
              <a:t>Communication</a:t>
            </a:r>
            <a:endParaRPr dirty="0"/>
          </a:p>
        </p:txBody>
      </p:sp>
      <p:sp>
        <p:nvSpPr>
          <p:cNvPr id="261" name="Google Shape;261;p44">
            <a:extLst>
              <a:ext uri="{FF2B5EF4-FFF2-40B4-BE49-F238E27FC236}">
                <a16:creationId xmlns:a16="http://schemas.microsoft.com/office/drawing/2014/main" id="{38425831-E372-D552-E51C-530D5E176026}"/>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The frontend and backend typically communicate over the internet using HTTP/HTTPS protocols.</a:t>
            </a:r>
          </a:p>
        </p:txBody>
      </p:sp>
      <p:pic>
        <p:nvPicPr>
          <p:cNvPr id="262" name="Google Shape;262;p44">
            <a:extLst>
              <a:ext uri="{FF2B5EF4-FFF2-40B4-BE49-F238E27FC236}">
                <a16:creationId xmlns:a16="http://schemas.microsoft.com/office/drawing/2014/main" id="{89E20F60-8541-D1A6-BC8F-A2F2363342BB}"/>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64A4DC5-D151-2AA3-C5E8-782C070AFD21}"/>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AF33394-4981-9FE4-4001-E1AE8B72B0FC}"/>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4413DEF8-7CA3-5DF1-233E-6696ADCEF815}"/>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8428D7E9-F1EC-F1F2-88C8-5CC09BF6C5E0}"/>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2ED554BB-3343-C5EB-C1F1-1733AB232E6D}"/>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ECB92AC-5440-3A05-87B4-D2550553A2E9}"/>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943969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42F3D38-9D74-FD5D-2D64-C2CA8B4A349B}"/>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8B292263-203F-EE82-288B-6F7AD9521DD6}"/>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Communication Layers</a:t>
            </a:r>
            <a:endParaRPr dirty="0"/>
          </a:p>
        </p:txBody>
      </p:sp>
      <p:sp>
        <p:nvSpPr>
          <p:cNvPr id="261" name="Google Shape;261;p44">
            <a:extLst>
              <a:ext uri="{FF2B5EF4-FFF2-40B4-BE49-F238E27FC236}">
                <a16:creationId xmlns:a16="http://schemas.microsoft.com/office/drawing/2014/main" id="{9AF4A05A-94F4-B1DE-D5A8-A27C4910C523}"/>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b="1" dirty="0"/>
              <a:t>Frontend-Backend Communication</a:t>
            </a:r>
            <a:r>
              <a:rPr lang="en-US" dirty="0"/>
              <a:t>:</a:t>
            </a:r>
          </a:p>
          <a:p>
            <a:pPr marL="177800" indent="0">
              <a:buNone/>
            </a:pPr>
            <a:endParaRPr lang="en-US" b="1" dirty="0"/>
          </a:p>
          <a:p>
            <a:pPr>
              <a:buFont typeface="Arial" panose="020B0604020202020204" pitchFamily="34" charset="0"/>
              <a:buChar char="•"/>
            </a:pPr>
            <a:r>
              <a:rPr lang="en-US" b="1" dirty="0"/>
              <a:t>HTTP/HTTPS Requests</a:t>
            </a:r>
            <a:r>
              <a:rPr lang="en-US" dirty="0"/>
              <a:t>: Methods like GET, POST, PUT, DELETE.</a:t>
            </a:r>
          </a:p>
          <a:p>
            <a:pPr>
              <a:buFont typeface="Arial" panose="020B0604020202020204" pitchFamily="34" charset="0"/>
              <a:buChar char="•"/>
            </a:pPr>
            <a:endParaRPr lang="en-US" dirty="0"/>
          </a:p>
          <a:p>
            <a:pPr>
              <a:buFont typeface="Arial" panose="020B0604020202020204" pitchFamily="34" charset="0"/>
              <a:buChar char="•"/>
            </a:pPr>
            <a:r>
              <a:rPr lang="en-US" b="1" dirty="0"/>
              <a:t>RESTful APIs</a:t>
            </a:r>
            <a:r>
              <a:rPr lang="en-US" dirty="0"/>
              <a:t>: Standard protocol for data exchange.</a:t>
            </a:r>
          </a:p>
          <a:p>
            <a:pPr marL="177800" indent="0">
              <a:buNone/>
            </a:pPr>
            <a:endParaRPr lang="en-US" dirty="0"/>
          </a:p>
          <a:p>
            <a:pPr>
              <a:buFont typeface="Arial" panose="020B0604020202020204" pitchFamily="34" charset="0"/>
              <a:buChar char="•"/>
            </a:pPr>
            <a:r>
              <a:rPr lang="en-US" b="1" dirty="0" err="1"/>
              <a:t>GraphQL</a:t>
            </a:r>
            <a:r>
              <a:rPr lang="en-US" dirty="0"/>
              <a:t>: An alternative query language for more flexible data requests.</a:t>
            </a:r>
          </a:p>
        </p:txBody>
      </p:sp>
      <p:pic>
        <p:nvPicPr>
          <p:cNvPr id="262" name="Google Shape;262;p44">
            <a:extLst>
              <a:ext uri="{FF2B5EF4-FFF2-40B4-BE49-F238E27FC236}">
                <a16:creationId xmlns:a16="http://schemas.microsoft.com/office/drawing/2014/main" id="{2F9DF82A-AEB4-EFB8-B073-8BCA610677E6}"/>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BCE102C6-EE1A-41A0-177B-250BEF77933D}"/>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DF1B7971-5CF1-FD0A-82E9-03AA795D1E9B}"/>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E91CC7C2-4B7C-4221-E255-92ABD8F83057}"/>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5997E53-8193-9634-D08E-DE6FC2781281}"/>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996E8205-8D68-B9AF-A4CB-B4C4844DA15B}"/>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8A45FB8C-52D7-92BF-ADE2-BAF0578C1E41}"/>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1494628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84A2715-7799-9346-68D9-7290551B9DE2}"/>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24E74C45-85A3-E36D-F2A1-C9C4A797F780}"/>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Communication Layers</a:t>
            </a:r>
            <a:endParaRPr dirty="0"/>
          </a:p>
        </p:txBody>
      </p:sp>
      <p:sp>
        <p:nvSpPr>
          <p:cNvPr id="261" name="Google Shape;261;p44">
            <a:extLst>
              <a:ext uri="{FF2B5EF4-FFF2-40B4-BE49-F238E27FC236}">
                <a16:creationId xmlns:a16="http://schemas.microsoft.com/office/drawing/2014/main" id="{AE1871C0-BDAA-4AC1-0EDE-AFC0BF698BCC}"/>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b="1" dirty="0"/>
              <a:t>Backend-Database Communication</a:t>
            </a:r>
            <a:r>
              <a:rPr lang="en-US" dirty="0"/>
              <a:t>:</a:t>
            </a:r>
          </a:p>
          <a:p>
            <a:pPr>
              <a:buFont typeface="Arial" panose="020B0604020202020204" pitchFamily="34" charset="0"/>
              <a:buChar char="•"/>
            </a:pPr>
            <a:r>
              <a:rPr lang="en-US" b="1" dirty="0"/>
              <a:t>SQL Queries</a:t>
            </a:r>
            <a:r>
              <a:rPr lang="en-US" dirty="0"/>
              <a:t>: Standardized query language for relational databases.</a:t>
            </a:r>
          </a:p>
          <a:p>
            <a:pPr>
              <a:buFont typeface="Arial" panose="020B0604020202020204" pitchFamily="34" charset="0"/>
              <a:buChar char="•"/>
            </a:pPr>
            <a:endParaRPr lang="en-US" dirty="0"/>
          </a:p>
          <a:p>
            <a:pPr>
              <a:buFont typeface="Arial" panose="020B0604020202020204" pitchFamily="34" charset="0"/>
              <a:buChar char="•"/>
            </a:pPr>
            <a:r>
              <a:rPr lang="en-US" b="1" dirty="0"/>
              <a:t>NoSQL Queries</a:t>
            </a:r>
            <a:r>
              <a:rPr lang="en-US" dirty="0"/>
              <a:t>: Document, key-value, or graph-based queries for NoSQL databases.</a:t>
            </a:r>
          </a:p>
        </p:txBody>
      </p:sp>
      <p:pic>
        <p:nvPicPr>
          <p:cNvPr id="262" name="Google Shape;262;p44">
            <a:extLst>
              <a:ext uri="{FF2B5EF4-FFF2-40B4-BE49-F238E27FC236}">
                <a16:creationId xmlns:a16="http://schemas.microsoft.com/office/drawing/2014/main" id="{B05BEE65-D94F-AEBD-79E0-087E00900198}"/>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0A6D333E-A36A-6C7A-D00C-0CE7C5EB5BD3}"/>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48B75AF-BC21-792F-3552-FD972CB3996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2F9CFD4C-AF5C-5CC6-06D5-48EFF0B289DE}"/>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F69497FA-B16E-C4AC-95FF-079EE72331F5}"/>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33EF309D-DFBE-9DD7-A23F-724DA13DE118}"/>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9F784F7E-DFF5-1153-1C98-C51832807A6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300648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CDF5211F-E5A5-07F9-F43D-602FC1DB296E}"/>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81AE01F5-3EE5-641F-5D1B-F66C97E34E58}"/>
              </a:ext>
            </a:extLst>
          </p:cNvPr>
          <p:cNvSpPr txBox="1">
            <a:spLocks noGrp="1"/>
          </p:cNvSpPr>
          <p:nvPr>
            <p:ph type="title"/>
          </p:nvPr>
        </p:nvSpPr>
        <p:spPr>
          <a:xfrm>
            <a:off x="704599" y="475488"/>
            <a:ext cx="566156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Application Communication Layers</a:t>
            </a:r>
            <a:endParaRPr dirty="0"/>
          </a:p>
        </p:txBody>
      </p:sp>
      <p:sp>
        <p:nvSpPr>
          <p:cNvPr id="261" name="Google Shape;261;p44">
            <a:extLst>
              <a:ext uri="{FF2B5EF4-FFF2-40B4-BE49-F238E27FC236}">
                <a16:creationId xmlns:a16="http://schemas.microsoft.com/office/drawing/2014/main" id="{6EB87B1B-45A5-0654-F6FE-0EFC580D1B78}"/>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177800" indent="0">
              <a:buNone/>
            </a:pPr>
            <a:r>
              <a:rPr lang="en-US" b="1" dirty="0"/>
              <a:t>Security Concerns</a:t>
            </a:r>
            <a:r>
              <a:rPr lang="en-US" dirty="0"/>
              <a:t>:</a:t>
            </a:r>
          </a:p>
          <a:p>
            <a:pPr>
              <a:buFont typeface="Arial" panose="020B0604020202020204" pitchFamily="34" charset="0"/>
              <a:buChar char="•"/>
            </a:pPr>
            <a:r>
              <a:rPr lang="en-US" b="1" dirty="0"/>
              <a:t>Insecure APIs</a:t>
            </a:r>
            <a:r>
              <a:rPr lang="en-US" dirty="0"/>
              <a:t>: Avoid exposing unnecessary endpoints.</a:t>
            </a:r>
          </a:p>
          <a:p>
            <a:pPr>
              <a:buFont typeface="Arial" panose="020B0604020202020204" pitchFamily="34" charset="0"/>
              <a:buChar char="•"/>
            </a:pPr>
            <a:endParaRPr lang="en-US" dirty="0"/>
          </a:p>
          <a:p>
            <a:pPr>
              <a:buFont typeface="Arial" panose="020B0604020202020204" pitchFamily="34" charset="0"/>
              <a:buChar char="•"/>
            </a:pPr>
            <a:r>
              <a:rPr lang="en-US" b="1" dirty="0"/>
              <a:t>Data Leakage</a:t>
            </a:r>
            <a:r>
              <a:rPr lang="en-US" dirty="0"/>
              <a:t>: Ensure data sent over the network is encrypted.</a:t>
            </a:r>
          </a:p>
        </p:txBody>
      </p:sp>
      <p:pic>
        <p:nvPicPr>
          <p:cNvPr id="262" name="Google Shape;262;p44">
            <a:extLst>
              <a:ext uri="{FF2B5EF4-FFF2-40B4-BE49-F238E27FC236}">
                <a16:creationId xmlns:a16="http://schemas.microsoft.com/office/drawing/2014/main" id="{E432A79E-46DD-0F62-D199-37CAAC1C4D79}"/>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E253DBD6-96C4-8FD8-0842-445CFFE4623F}"/>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72AE78A4-9A97-5414-D998-3E1E25BC6F8E}"/>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54F0C9CC-FAE6-6BFE-606D-DCEFBE2ECFC3}"/>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9EF6D1B-A78F-B71B-06BA-1AC9D6DAF471}"/>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73DCCA74-0F5B-36E2-5E54-D63D3400506E}"/>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37E5DE15-A9C0-C421-2C1E-3D09EC3E3874}"/>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254987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674199" y="2106650"/>
            <a:ext cx="4730301"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Introduction to Application Security</a:t>
            </a:r>
            <a:endParaRPr dirty="0"/>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pic>
        <p:nvPicPr>
          <p:cNvPr id="312" name="Google Shape;312;p47"/>
          <p:cNvPicPr preferRelativeResize="0"/>
          <p:nvPr/>
        </p:nvPicPr>
        <p:blipFill>
          <a:blip r:embed="rId3">
            <a:alphaModFix/>
          </a:blip>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alphaModFix/>
          </a:blip>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alphaModFix/>
          </a:blip>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alphaModFix/>
          </a:blip>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alphaModFix/>
          </a:blip>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alphaModFix/>
          </a:blip>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alphaModFix/>
          </a:blip>
          <a:stretch>
            <a:fillRect/>
          </a:stretch>
        </p:blipFill>
        <p:spPr>
          <a:xfrm>
            <a:off x="3941691" y="899509"/>
            <a:ext cx="875027" cy="8921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a:extLst>
            <a:ext uri="{FF2B5EF4-FFF2-40B4-BE49-F238E27FC236}">
              <a16:creationId xmlns:a16="http://schemas.microsoft.com/office/drawing/2014/main" id="{0A48A3D6-C9AC-7A24-030D-A5E2B3E1A684}"/>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D2873295-6148-28B3-D9A6-296E3F916E76}"/>
              </a:ext>
            </a:extLst>
          </p:cNvPr>
          <p:cNvSpPr txBox="1">
            <a:spLocks noGrp="1"/>
          </p:cNvSpPr>
          <p:nvPr>
            <p:ph type="title"/>
          </p:nvPr>
        </p:nvSpPr>
        <p:spPr>
          <a:xfrm>
            <a:off x="704599" y="475488"/>
            <a:ext cx="5329055" cy="53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What is application security?</a:t>
            </a:r>
            <a:endParaRPr dirty="0"/>
          </a:p>
        </p:txBody>
      </p:sp>
      <p:sp>
        <p:nvSpPr>
          <p:cNvPr id="261" name="Google Shape;261;p44">
            <a:extLst>
              <a:ext uri="{FF2B5EF4-FFF2-40B4-BE49-F238E27FC236}">
                <a16:creationId xmlns:a16="http://schemas.microsoft.com/office/drawing/2014/main" id="{744046DB-6DED-4DE6-E690-87A07E7DFF47}"/>
              </a:ext>
            </a:extLst>
          </p:cNvPr>
          <p:cNvSpPr txBox="1">
            <a:spLocks noGrp="1"/>
          </p:cNvSpPr>
          <p:nvPr>
            <p:ph type="body" idx="1"/>
          </p:nvPr>
        </p:nvSpPr>
        <p:spPr>
          <a:xfrm>
            <a:off x="4788800" y="1691464"/>
            <a:ext cx="3499200" cy="2728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b="0" i="0" dirty="0">
                <a:solidFill>
                  <a:srgbClr val="E8E8E8"/>
                </a:solidFill>
                <a:effectLst/>
                <a:latin typeface="Google Sans"/>
              </a:rPr>
              <a:t>Application security is </a:t>
            </a:r>
            <a:r>
              <a:rPr lang="en-US" b="0" i="0" dirty="0">
                <a:solidFill>
                  <a:srgbClr val="FFFFFF"/>
                </a:solidFill>
                <a:effectLst/>
                <a:latin typeface="Google Sans"/>
              </a:rPr>
              <a:t>the process of developing, adding, and testing security features within applications to prevent security vulnerabilities against threats such as unauthorized access and modification.</a:t>
            </a:r>
          </a:p>
          <a:p>
            <a:pPr marL="0" lvl="0" indent="0" algn="l" rtl="0">
              <a:spcBef>
                <a:spcPts val="0"/>
              </a:spcBef>
              <a:spcAft>
                <a:spcPts val="0"/>
              </a:spcAft>
              <a:buClr>
                <a:srgbClr val="273D40"/>
              </a:buClr>
              <a:buSzPts val="600"/>
              <a:buFont typeface="Arial"/>
              <a:buNone/>
            </a:pPr>
            <a:endParaRPr lang="en-US" dirty="0">
              <a:solidFill>
                <a:srgbClr val="FFFFFF"/>
              </a:solidFill>
              <a:latin typeface="Google Sans"/>
            </a:endParaRPr>
          </a:p>
          <a:p>
            <a:pPr marL="0" indent="0">
              <a:buClr>
                <a:srgbClr val="273D40"/>
              </a:buClr>
              <a:buSzPts val="600"/>
              <a:buNone/>
            </a:pPr>
            <a:r>
              <a:rPr lang="en-US" dirty="0"/>
              <a:t>Application security ensures applications resist attacks to protect sensitive data and maintain reliability.</a:t>
            </a:r>
          </a:p>
        </p:txBody>
      </p:sp>
      <p:pic>
        <p:nvPicPr>
          <p:cNvPr id="262" name="Google Shape;262;p44">
            <a:extLst>
              <a:ext uri="{FF2B5EF4-FFF2-40B4-BE49-F238E27FC236}">
                <a16:creationId xmlns:a16="http://schemas.microsoft.com/office/drawing/2014/main" id="{CFFE1E39-8B21-7DAA-FDC6-CCAB5FFFF48C}"/>
              </a:ext>
            </a:extLst>
          </p:cNvPr>
          <p:cNvPicPr preferRelativeResize="0"/>
          <p:nvPr/>
        </p:nvPicPr>
        <p:blipFill>
          <a:blip r:embed="rId3">
            <a:alphaModFix/>
          </a:blip>
          <a:stretch>
            <a:fillRect/>
          </a:stretch>
        </p:blipFill>
        <p:spPr>
          <a:xfrm>
            <a:off x="653987" y="1167725"/>
            <a:ext cx="3571874" cy="3555501"/>
          </a:xfrm>
          <a:prstGeom prst="rect">
            <a:avLst/>
          </a:prstGeom>
          <a:noFill/>
          <a:ln>
            <a:noFill/>
          </a:ln>
        </p:spPr>
      </p:pic>
      <p:pic>
        <p:nvPicPr>
          <p:cNvPr id="263" name="Google Shape;263;p44">
            <a:extLst>
              <a:ext uri="{FF2B5EF4-FFF2-40B4-BE49-F238E27FC236}">
                <a16:creationId xmlns:a16="http://schemas.microsoft.com/office/drawing/2014/main" id="{8E916759-9DE6-FD02-F86B-EB159D063609}"/>
              </a:ext>
            </a:extLst>
          </p:cNvPr>
          <p:cNvPicPr preferRelativeResize="0"/>
          <p:nvPr/>
        </p:nvPicPr>
        <p:blipFill>
          <a:blip r:embed="rId4">
            <a:alphaModFix/>
          </a:blip>
          <a:stretch>
            <a:fillRect/>
          </a:stretch>
        </p:blipFill>
        <p:spPr>
          <a:xfrm>
            <a:off x="760225" y="2469463"/>
            <a:ext cx="3408968" cy="1140212"/>
          </a:xfrm>
          <a:prstGeom prst="rect">
            <a:avLst/>
          </a:prstGeom>
          <a:noFill/>
          <a:ln>
            <a:noFill/>
          </a:ln>
        </p:spPr>
      </p:pic>
      <p:pic>
        <p:nvPicPr>
          <p:cNvPr id="264" name="Google Shape;264;p44">
            <a:extLst>
              <a:ext uri="{FF2B5EF4-FFF2-40B4-BE49-F238E27FC236}">
                <a16:creationId xmlns:a16="http://schemas.microsoft.com/office/drawing/2014/main" id="{01DEEC6E-A022-C66A-63E5-D75AA31940CA}"/>
              </a:ext>
            </a:extLst>
          </p:cNvPr>
          <p:cNvPicPr preferRelativeResize="0"/>
          <p:nvPr/>
        </p:nvPicPr>
        <p:blipFill>
          <a:blip r:embed="rId5">
            <a:alphaModFix/>
          </a:blip>
          <a:stretch>
            <a:fillRect/>
          </a:stretch>
        </p:blipFill>
        <p:spPr>
          <a:xfrm rot="-1040281">
            <a:off x="735446" y="2410897"/>
            <a:ext cx="3408965" cy="1293349"/>
          </a:xfrm>
          <a:prstGeom prst="rect">
            <a:avLst/>
          </a:prstGeom>
          <a:noFill/>
          <a:ln>
            <a:noFill/>
          </a:ln>
        </p:spPr>
      </p:pic>
      <p:pic>
        <p:nvPicPr>
          <p:cNvPr id="265" name="Google Shape;265;p44">
            <a:extLst>
              <a:ext uri="{FF2B5EF4-FFF2-40B4-BE49-F238E27FC236}">
                <a16:creationId xmlns:a16="http://schemas.microsoft.com/office/drawing/2014/main" id="{136404E5-82D9-AE6F-9F1E-A205D4580706}"/>
              </a:ext>
            </a:extLst>
          </p:cNvPr>
          <p:cNvPicPr preferRelativeResize="0"/>
          <p:nvPr/>
        </p:nvPicPr>
        <p:blipFill>
          <a:blip r:embed="rId6">
            <a:alphaModFix/>
          </a:blip>
          <a:stretch>
            <a:fillRect/>
          </a:stretch>
        </p:blipFill>
        <p:spPr>
          <a:xfrm>
            <a:off x="1771486" y="1704051"/>
            <a:ext cx="1026100" cy="2336423"/>
          </a:xfrm>
          <a:prstGeom prst="rect">
            <a:avLst/>
          </a:prstGeom>
          <a:noFill/>
          <a:ln>
            <a:noFill/>
          </a:ln>
        </p:spPr>
      </p:pic>
      <p:pic>
        <p:nvPicPr>
          <p:cNvPr id="266" name="Google Shape;266;p44">
            <a:extLst>
              <a:ext uri="{FF2B5EF4-FFF2-40B4-BE49-F238E27FC236}">
                <a16:creationId xmlns:a16="http://schemas.microsoft.com/office/drawing/2014/main" id="{9D4E15E8-45A2-18FE-CE7B-B12152CBF90A}"/>
              </a:ext>
            </a:extLst>
          </p:cNvPr>
          <p:cNvPicPr preferRelativeResize="0"/>
          <p:nvPr/>
        </p:nvPicPr>
        <p:blipFill>
          <a:blip r:embed="rId7">
            <a:alphaModFix/>
          </a:blip>
          <a:stretch>
            <a:fillRect/>
          </a:stretch>
        </p:blipFill>
        <p:spPr>
          <a:xfrm>
            <a:off x="2107288" y="2577850"/>
            <a:ext cx="1001075" cy="2250501"/>
          </a:xfrm>
          <a:prstGeom prst="rect">
            <a:avLst/>
          </a:prstGeom>
          <a:noFill/>
          <a:ln>
            <a:noFill/>
          </a:ln>
        </p:spPr>
      </p:pic>
      <p:pic>
        <p:nvPicPr>
          <p:cNvPr id="267" name="Google Shape;267;p44">
            <a:extLst>
              <a:ext uri="{FF2B5EF4-FFF2-40B4-BE49-F238E27FC236}">
                <a16:creationId xmlns:a16="http://schemas.microsoft.com/office/drawing/2014/main" id="{68FF34B6-A836-780B-A1AA-205ACF4FAB27}"/>
              </a:ext>
            </a:extLst>
          </p:cNvPr>
          <p:cNvPicPr preferRelativeResize="0"/>
          <p:nvPr/>
        </p:nvPicPr>
        <p:blipFill>
          <a:blip r:embed="rId8">
            <a:alphaModFix/>
          </a:blip>
          <a:stretch>
            <a:fillRect/>
          </a:stretch>
        </p:blipFill>
        <p:spPr>
          <a:xfrm>
            <a:off x="3402400" y="3258525"/>
            <a:ext cx="839381" cy="803750"/>
          </a:xfrm>
          <a:prstGeom prst="rect">
            <a:avLst/>
          </a:prstGeom>
          <a:noFill/>
          <a:ln>
            <a:noFill/>
          </a:ln>
        </p:spPr>
      </p:pic>
      <p:pic>
        <p:nvPicPr>
          <p:cNvPr id="268" name="Google Shape;268;p44">
            <a:extLst>
              <a:ext uri="{FF2B5EF4-FFF2-40B4-BE49-F238E27FC236}">
                <a16:creationId xmlns:a16="http://schemas.microsoft.com/office/drawing/2014/main" id="{404238AF-CF52-4B17-303D-9A22954DBC78}"/>
              </a:ext>
            </a:extLst>
          </p:cNvPr>
          <p:cNvPicPr preferRelativeResize="0"/>
          <p:nvPr/>
        </p:nvPicPr>
        <p:blipFill>
          <a:blip r:embed="rId9">
            <a:alphaModFix/>
          </a:blip>
          <a:stretch>
            <a:fillRect/>
          </a:stretch>
        </p:blipFill>
        <p:spPr>
          <a:xfrm>
            <a:off x="965300" y="3586366"/>
            <a:ext cx="704744" cy="740700"/>
          </a:xfrm>
          <a:prstGeom prst="rect">
            <a:avLst/>
          </a:prstGeom>
          <a:noFill/>
          <a:ln>
            <a:noFill/>
          </a:ln>
        </p:spPr>
      </p:pic>
    </p:spTree>
    <p:extLst>
      <p:ext uri="{BB962C8B-B14F-4D97-AF65-F5344CB8AC3E}">
        <p14:creationId xmlns:p14="http://schemas.microsoft.com/office/powerpoint/2010/main" val="483667043"/>
      </p:ext>
    </p:extLst>
  </p:cSld>
  <p:clrMapOvr>
    <a:masterClrMapping/>
  </p:clrMapOvr>
</p:sld>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4241</TotalTime>
  <Words>1246</Words>
  <Application>Microsoft Office PowerPoint</Application>
  <PresentationFormat>On-screen Show (16:9)</PresentationFormat>
  <Paragraphs>149</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Google Sans</vt:lpstr>
      <vt:lpstr>source-serif-pro</vt:lpstr>
      <vt:lpstr>Karla</vt:lpstr>
      <vt:lpstr>Open Sans</vt:lpstr>
      <vt:lpstr>Cardo</vt:lpstr>
      <vt:lpstr>Arial</vt:lpstr>
      <vt:lpstr>Josefin Sans</vt:lpstr>
      <vt:lpstr>Black and Gold Pitch Deck by Slidesgo</vt:lpstr>
      <vt:lpstr>Application Security and Vulnerability Testing Week 9: By Oracle</vt:lpstr>
      <vt:lpstr>How do applications work?</vt:lpstr>
      <vt:lpstr>Components</vt:lpstr>
      <vt:lpstr>Communication</vt:lpstr>
      <vt:lpstr>Application Communication Layers</vt:lpstr>
      <vt:lpstr>Application Communication Layers</vt:lpstr>
      <vt:lpstr>Application Communication Layers</vt:lpstr>
      <vt:lpstr>Introduction to Application Security</vt:lpstr>
      <vt:lpstr>What is application security?</vt:lpstr>
      <vt:lpstr>Examples of Key Threats</vt:lpstr>
      <vt:lpstr>Examples of Key Threats</vt:lpstr>
      <vt:lpstr>Application Security Testing</vt:lpstr>
      <vt:lpstr>Application security features</vt:lpstr>
      <vt:lpstr>Authentication</vt:lpstr>
      <vt:lpstr>Authorization</vt:lpstr>
      <vt:lpstr>Encryption</vt:lpstr>
      <vt:lpstr>Logging</vt:lpstr>
      <vt:lpstr>Application security testing</vt:lpstr>
      <vt:lpstr>What is application security testing?</vt:lpstr>
      <vt:lpstr>Methodologies for Application testing. &lt;What is a methodology? /&gt;</vt:lpstr>
      <vt:lpstr>What is OWASP?</vt:lpstr>
      <vt:lpstr>OWASP Top 10</vt:lpstr>
      <vt:lpstr>Application Security Testing Phases</vt:lpstr>
      <vt:lpstr>Phases/Steps</vt:lpstr>
      <vt:lpstr>Burp suite</vt:lpstr>
      <vt:lpstr>What is Burp suite</vt:lpstr>
      <vt:lpstr>Key features of Burp suite</vt:lpstr>
      <vt:lpstr>Key features of Burp suite</vt:lpstr>
      <vt:lpstr>Practical Exercise</vt:lpstr>
      <vt:lpstr>API Testing</vt:lpstr>
      <vt:lpstr>What is an API?</vt:lpstr>
      <vt:lpstr>What is API testing?</vt:lpstr>
      <vt:lpstr>Importance of API testing</vt:lpstr>
      <vt:lpstr>API testing</vt:lpstr>
      <vt:lpstr>API testing</vt:lpstr>
      <vt:lpstr>Scenerio</vt:lpstr>
      <vt:lpstr>Write a report on the incident, highlighting the process, intrusion techniques applied, the scope of the test and while suggesting fixes to prevent this vulnerability from being exploited.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Marvellous Amos</dc:creator>
  <cp:lastModifiedBy>Marvellous Amos</cp:lastModifiedBy>
  <cp:revision>30</cp:revision>
  <dcterms:modified xsi:type="dcterms:W3CDTF">2024-11-08T12:58:14Z</dcterms:modified>
</cp:coreProperties>
</file>